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275" r:id="rId3"/>
    <p:sldId id="308" r:id="rId4"/>
    <p:sldId id="307"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86803" autoAdjust="0"/>
  </p:normalViewPr>
  <p:slideViewPr>
    <p:cSldViewPr snapToGrid="0" showGuides="1">
      <p:cViewPr varScale="1">
        <p:scale>
          <a:sx n="110" d="100"/>
          <a:sy n="110" d="100"/>
        </p:scale>
        <p:origin x="18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5006df077a6c58dccb3bfc3eb58df05">
            <a:r>
              <a:rPr b="0" dirty="0" i="0" lang="en-US" strike="noStrike" sz="1200" u="none">
                <a:solidFill>
                  <a:srgbClr val="000000"/>
                </a:solidFill>
                <a:effectLst/>
                <a:latin charset="0" panose="020F0502020204030203" pitchFamily="34" typeface="Lato"/>
              </a:rPr>
              <a:t>Quelles sont les étapes de création d'un tableau croisé dynamique dans DHIS2 ?</a:t>
            </a:r>
          </a:p>
          <a:p>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bbc4c04dd9e9104a1e9b35226163ab3">
            <a:r>
              <a:rPr dirty="0" lang="en-US" sz="1600"/>
              <a:t>Supposons que nous voulons connaître le nombre de doses de six vaccins différents administrées depuis 2017 dans les deux régions du TrainingLand. Intéressons-nous plus précisément aux doses de BCG, de DPT-HepB-HIB1 et 3, de MR1 et 2, et de la fièvre jaune. Avoir des informations sur l'administration de ces vaccins nous permet de mieux comprendre l'accès au système de santé dans des régions spécifiques.</a:t>
            </a:r>
            <a:br>
              <a:rPr dirty="0" lang="en-US" sz="1600"/>
            </a:br>
            <a:endParaRPr dirty="0" lang="es-ES" sz="1200">
              <a:solidFill>
                <a:srgbClr val="000000"/>
              </a:solidFill>
              <a:sym typeface=""/>
            </a:endParaRPr>
          </a:p>
        </p:txBody>
      </p:sp>
    </p:spTree>
    <p:extLst>
      <p:ext uri="{BB962C8B-B14F-4D97-AF65-F5344CB8AC3E}">
        <p14:creationId xmlns:p14="http://schemas.microsoft.com/office/powerpoint/2010/main" val="3922753691"/>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5d28893871f4d77f97cc36a91a019f8">
            <a:r>
              <a:rPr dirty="0" lang="en-US" noProof="0" sz="1200"/>
              <a:t>La première étape consiste à ouvrir l'application Visualiseur de Données. Pour ce faire, allez au menu des applications et sélectionnez l'application Visualiseur de Données.</a:t>
            </a:r>
          </a:p>
          <a:p>
            <a:endParaRPr dirty="0" lang="en-US" noProof="0" sz="1200"/>
          </a:p>
          <a:p txid="b3607f86a63a9877decacaed1f899461">
            <a:r>
              <a:rPr dirty="0" lang="en-US" noProof="0" sz="1200"/>
              <a:t>Ensuite, vous devez sélectionner le type de visualisation des données dans le menu déroulant.</a:t>
            </a:r>
          </a:p>
          <a:p>
            <a:endParaRPr dirty="0" lang="en-US" noProof="0" sz="1200"/>
          </a:p>
          <a:p txid="0e505b3fc8e1243cd81c138f018955af">
            <a:r>
              <a:rPr dirty="0" lang="en-US" noProof="0" sz="1200"/>
              <a:t>Pour ce cas, sélectionnez 'tableau croisé dynamique'. La prochaine étape sera de sélectionner dans le volet de gauche, les trois dimensions pour notre tableau croisé dynamique, à savoir les éléments de données, la période et l'unité d'organisation.</a:t>
            </a:r>
          </a:p>
          <a:p>
            <a:endParaRPr dirty="0" lang="en-US" noProof="0" sz="1200"/>
          </a:p>
          <a:p txid="fa5985630668d6313d5010a8a14f65ed">
            <a:r>
              <a:rPr dirty="0" lang="en-US" noProof="0" sz="1200"/>
              <a:t>Il faut d'abord sélectionner les éléments de données. Dans le menu du type de données, sélectionnez 'éléments de données'. Ensuite, dans le groupe des éléments de données, sélectionnez 'Vaccinations Immunisation'. Tous les éléments de données de ce groupe apparaîtront dans la section des éléments de données.</a:t>
            </a:r>
          </a:p>
          <a:p>
            <a:endParaRPr dirty="0" lang="en-US" noProof="0" sz="1200"/>
          </a:p>
          <a:p txid="b2047a34fb9c77c96c512eab035c9a3c">
            <a:r>
              <a:rPr dirty="0" lang="en-US" noProof="0" sz="1200"/>
              <a:t>Nous devons déplacer les éléments de données que nous voulons voir dans notre tableau croisé dynamique vers la section des éléments sélectionnés. Pour sélectionner et déplacer des éléments, vous pouvez juste double-cliquer dessus.</a:t>
            </a:r>
          </a:p>
          <a:p>
            <a:endParaRPr dirty="0" lang="en-US" noProof="0" sz="1200"/>
          </a:p>
          <a:p txid="de5e671e98ab16ec3f587ff640d9454d">
            <a:r>
              <a:rPr dirty="0" lang="en-US" noProof="0" sz="1200"/>
              <a:t>Nous pouvons également sélectionner plus d'un élément de données en maintenant la touche Contrôle (Ctrl) sur Windows ou Commande sur Mac tout en cliquant sur les éléments, puis sur la flèche simple pour les déplacer vers la section des éléments sélectionnés.</a:t>
            </a:r>
          </a:p>
          <a:p>
            <a:endParaRPr dirty="0" lang="en-US" noProof="0" sz="1200"/>
          </a:p>
          <a:p txid="c876fec4b8a058171beeaa26205e029b">
            <a:r>
              <a:rPr dirty="0" lang="en-US" noProof="0" sz="1200"/>
              <a:t>Si vous voulez ajouter plusieurs éléments de données listés les uns à côté des autres, vous pouvez sélectionner le premier, puis maintenir la touche Maj enfoncée et cliquer sur le dernier pour les sélectionner tous, puis les déplacer en utilisant la flèche qui pointe vers la droite. Vous pouvez supprimer les éléments de données de la section des éléments sélectionnés en utilisant les mêmes commandes.</a:t>
            </a:r>
          </a:p>
          <a:p>
            <a:endParaRPr dirty="0" lang="en-US" noProof="0" sz="1200"/>
          </a:p>
          <a:p txid="99f89ceb9dd0335f1c64eb1acc20a2d2">
            <a:r>
              <a:rPr dirty="0" lang="en-US" noProof="0" sz="1200"/>
              <a:t>Par exemple, vous pouvez sélectionner tous ces éléments de données en maintenant la touche Maj enfoncée et en cliquant sur la flèche qui pointe vers la gauche pour les ramener dans la colonne disponible.</a:t>
            </a:r>
          </a:p>
          <a:p>
            <a:endParaRPr dirty="0" lang="en-US" noProof="0" sz="1200"/>
          </a:p>
          <a:p txid="1f03c0db2536a3e206695d3c15f84728">
            <a:r>
              <a:rPr dirty="0" lang="en-US" noProof="0" sz="1200"/>
              <a:t>Ajoutons également les doses PEV MR1 et PEV MR2 administrées. Une fois tous les éléments de données sélectionnés, cliquez sur 'masquer'. Cliquer sur 'masquer' au lieu de 'mettre à jour' vous permet de conserver votre sélection et de passer à l'édition de la dimension suivante, ce qui vous permet de terminer toutes vos modifications avant d'afficher le tableau croisé dynamique mis à jour.</a:t>
            </a:r>
          </a:p>
          <a:p>
            <a:endParaRPr dirty="0" lang="en-US" noProof="0" sz="1200"/>
          </a:p>
          <a:p txid="6d8075d04887325048c1f4b4996ce697">
            <a:r>
              <a:rPr dirty="0" lang="en-US" noProof="0" sz="1200"/>
              <a:t>La prochaine dimension à sélectionner est la période. Étant donné que nous voulons obtenir les données depuis 2017, nous allons donc sélectionner l'onglet période fixe.</a:t>
            </a:r>
          </a:p>
          <a:p>
            <a:endParaRPr dirty="0" lang="en-US" noProof="0" sz="1200"/>
          </a:p>
          <a:p txid="21e7db0c6184dd95973f9ee5452bc432">
            <a:r>
              <a:rPr dirty="0" lang="en-US" noProof="0" sz="1200"/>
              <a:t>Ensuite, dans 'type de période', sélectionnez 'annuel'. Cliquez sur 2017 et maintenez la touche Maj enfoncée tout en cliquant sur 2021 pour sélectionner toutes ces années (de 2017 à 2021) et les déplacer vers la colonne des périodes sélectionnées, en cliquant sur la flèche vers la droite.</a:t>
            </a:r>
          </a:p>
          <a:p>
            <a:endParaRPr dirty="0" lang="en-US" noProof="0" sz="1200"/>
          </a:p>
          <a:p txid="95094ecf9fd66ee5a02cef45c8829760">
            <a:r>
              <a:rPr dirty="0" lang="en-US" noProof="0" sz="1200"/>
              <a:t>Ensuite, nous devons déplacer les 12 derniers mois vers la gauche en double-cliquant dessus pour les désélectionner, puis cliquer sur 'masquer'. La dernière dimension à sélectionner est l'unité d'organisation.</a:t>
            </a:r>
          </a:p>
          <a:p>
            <a:endParaRPr dirty="0" lang="en-US" noProof="0" sz="1200"/>
          </a:p>
          <a:p txid="1147d96a07ca68ce4c2e059d91751efa">
            <a:r>
              <a:rPr dirty="0" lang="en-US" noProof="0" sz="1200"/>
              <a:t>Nous voulons consulter les données des régions Animal et Food. Pour ce faire, décochons la case située à côté de "TrainingLand" et cochons les cases à côté des régions Animal et Food. Maintenant que toutes les dimensions sont sélectionnées, nous pouvons cliquer sur "Mettre à jour".</a:t>
            </a:r>
          </a:p>
          <a:p>
            <a:endParaRPr dirty="0" lang="en-US" noProof="0" sz="1200"/>
          </a:p>
          <a:p txid="265b0d116ebceb8b03c5343fa1fabd5a">
            <a:r>
              <a:rPr dirty="0" lang="en-US" noProof="0" sz="1200"/>
              <a:t>Nous pouvons maintenant voir le tableau croisé dynamique avec les dimensions que nous avons sélectionnées. Comme vous pouvez le voir, le tableau affiche des données agrégées des régions Animal et Food.</a:t>
            </a:r>
          </a:p>
          <a:p>
            <a:endParaRPr dirty="0" lang="en-US" noProof="0" sz="1200"/>
          </a:p>
          <a:p txid="68b5a7b69a3e3631776608767920429d">
            <a:r>
              <a:rPr dirty="0" lang="en-US" noProof="0" sz="1200"/>
              <a:t>Les colonnes affichent les données pour chaque vaccin et la ligne affiche les années et les périodes de 2017 à 2021.</a:t>
            </a:r>
          </a:p>
          <a:p>
            <a:endParaRPr dirty="0" lang="en-US" noProof="0" sz="1200"/>
          </a:p>
          <a:p txid="44766d87698fd3d5c12173454098f703">
            <a:r>
              <a:rPr dirty="0" lang="en-US" noProof="0" sz="1200"/>
              <a:t>Si vous placez votre souris sur les dimensions dans la section de présentation, vous pouvez voir les options actuellement sélectionnées pour chacune d'entre elles.</a:t>
            </a:r>
          </a:p>
        </p:txBody>
      </p:sp>
    </p:spTree>
    <p:extLst>
      <p:ext uri="{BB962C8B-B14F-4D97-AF65-F5344CB8AC3E}">
        <p14:creationId xmlns:p14="http://schemas.microsoft.com/office/powerpoint/2010/main" val="1308927762"/>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ed8a675a1010927af0a703f17189daa7">
            <a:pPr rtl="0"/>
            <a:r>
              <a:rPr dirty="0" lang="en-US">
                <a:solidFill>
                  <a:srgbClr val="000000"/>
                </a:solidFill>
                <a:effectLst/>
                <a:sym typeface=""/>
              </a:rPr>
              <a:t>En résumé, pour créer un tableau croisé dynamique, vous devez d'abord ouvrir l'application Visualiseur de Données, choisir Tableau croisé dynamique dans la liste des outils de visualisation, puis sélectionner les trois dimensions, à savoir les éléments de données, la période et l'unité d'organisation, et cliquer sur Mettre à jour.</a:t>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8" Target="../media/image24.svg" Type="http://schemas.openxmlformats.org/officeDocument/2006/relationships/image"/><Relationship Id="rId3" Target="../notesSlides/notesSlide2.xml" Type="http://schemas.openxmlformats.org/officeDocument/2006/relationships/notesSlide"/><Relationship Id="rId7" Target="../media/image23.pn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11.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8" Target="../media/image26.svg" Type="http://schemas.openxmlformats.org/officeDocument/2006/relationships/image"/><Relationship Id="rId13" Target="../media/image31.png" Type="http://schemas.openxmlformats.org/officeDocument/2006/relationships/image"/><Relationship Id="rId3" Target="../notesSlides/notesSlide3.xml" Type="http://schemas.openxmlformats.org/officeDocument/2006/relationships/notesSlide"/><Relationship Id="rId7" Target="../media/image25.png" Type="http://schemas.openxmlformats.org/officeDocument/2006/relationships/image"/><Relationship Id="rId12" Target="../media/image30.sv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11.png" Type="http://schemas.openxmlformats.org/officeDocument/2006/relationships/image"/><Relationship Id="rId11" Target="../media/image29.png" Type="http://schemas.openxmlformats.org/officeDocument/2006/relationships/image"/><Relationship Id="rId5" Target="../media/image22.svg" Type="http://schemas.openxmlformats.org/officeDocument/2006/relationships/image"/><Relationship Id="rId10" Target="../media/image28.svg" Type="http://schemas.openxmlformats.org/officeDocument/2006/relationships/image"/><Relationship Id="rId4" Target="../media/image21.png" Type="http://schemas.openxmlformats.org/officeDocument/2006/relationships/image"/><Relationship Id="rId9" Target="../media/image27.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1790700"/>
            <a:ext cx="10515600" cy="1813661"/>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0c631a37bbe483dca9ba1f7446c58e0f">
            <a:r>
              <a:rPr dirty="0" lang="en-US"/>
              <a:t>Création d'un tableau croisé dynamique :</a:t>
            </a:r>
          </a:p>
          <a:p txid="3e960cae0a586605b4c18bf9d54e6b6d">
            <a:r>
              <a:rPr dirty="0" lang="en-US"/>
              <a:t>Sélection des dimensions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pic>
        <p:nvPicPr>
          <p:cNvPr id="4" name="Graphic 3">
            <a:extLst>
              <a:ext uri="{FF2B5EF4-FFF2-40B4-BE49-F238E27FC236}">
                <a16:creationId xmlns:a16="http://schemas.microsoft.com/office/drawing/2014/main" id="{B7331462-A85B-49B7-B509-91C91DF819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557871" y="2134499"/>
            <a:ext cx="3111410" cy="3111410"/>
          </a:xfrm>
          <a:prstGeom prst="rect">
            <a:avLst/>
          </a:prstGeom>
        </p:spPr>
      </p:pic>
      <p:sp>
        <p:nvSpPr>
          <p:cNvPr id="5" name="Rectangle: Rounded Corners 4">
            <a:extLst>
              <a:ext uri="{FF2B5EF4-FFF2-40B4-BE49-F238E27FC236}">
                <a16:creationId xmlns:a16="http://schemas.microsoft.com/office/drawing/2014/main" id="{8167A9EA-477A-4581-A24A-60E7486AC644}"/>
              </a:ext>
            </a:extLst>
          </p:cNvPr>
          <p:cNvSpPr/>
          <p:nvPr/>
        </p:nvSpPr>
        <p:spPr>
          <a:xfrm>
            <a:off x="2879136" y="1905899"/>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lang="en-US" sz="2200"/>
              <a:t>Tableaux croisés dynamiques</a:t>
            </a:r>
          </a:p>
        </p:txBody>
      </p:sp>
      <p:sp>
        <p:nvSpPr>
          <p:cNvPr id="2" name="TextBox 1">
            <a:extLst>
              <a:ext uri="{FF2B5EF4-FFF2-40B4-BE49-F238E27FC236}">
                <a16:creationId xmlns:a16="http://schemas.microsoft.com/office/drawing/2014/main" id="{EBFFCB65-32C8-439D-8065-B51F747930DC}"/>
              </a:ext>
            </a:extLst>
          </p:cNvPr>
          <p:cNvSpPr txBox="1"/>
          <p:nvPr/>
        </p:nvSpPr>
        <p:spPr>
          <a:xfrm>
            <a:off x="5662883" y="3199153"/>
            <a:ext cx="4433618" cy="830997"/>
          </a:xfrm>
          <a:prstGeom prst="rect">
            <a:avLst/>
          </a:prstGeom>
          <a:noFill/>
        </p:spPr>
        <p:txBody>
          <a:bodyPr rtlCol="0" wrap="square">
            <a:spAutoFit/>
          </a:bodyPr>
          <a:lstStyle/>
          <a:p txid="53a7dc6342ae311c8e32cd42aa86dbf4">
            <a:pPr algn="l" indent="-342900" marL="342900">
              <a:buClr>
                <a:srgbClr val="008CCF"/>
              </a:buClr>
              <a:buFont charset="-79" pitchFamily="2" typeface="Rubik"/>
              <a:buChar char="•"/>
            </a:pPr>
            <a:r>
              <a:rPr lang="en-US" sz="2400"/>
              <a:t>Quelles sont les étapes de création d'un tableau croisé dynamique ?</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000" p14:dur="2000" spd="slow"/>
    </mc:Choice>
    <mc:Fallback xmlns="">
      <p:transition advTm="50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7"/>
                                        </p:tgtEl>
                                        <p:attrNameLst>
                                          <p:attrName>style.visibility</p:attrName>
                                        </p:attrNameLst>
                                      </p:cBhvr>
                                      <p:to>
                                        <p:strVal val="visible"/>
                                      </p:to>
                                    </p:set>
                                    <p:animEffect filter="fade" transition="in">
                                      <p:cBhvr>
                                        <p:cTn dur="1000" id="10"/>
                                        <p:tgtEl>
                                          <p:spTgt spid="7"/>
                                        </p:tgtEl>
                                      </p:cBhvr>
                                    </p:animEffect>
                                  </p:childTnLst>
                                </p:cTn>
                              </p:par>
                              <p:par>
                                <p:cTn fill="hold"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pic>
        <p:nvPicPr>
          <p:cNvPr descr="Icon  Description automatically generated with medium confidence" id="22" name="Picture 21">
            <a:extLst>
              <a:ext uri="{FF2B5EF4-FFF2-40B4-BE49-F238E27FC236}">
                <a16:creationId xmlns:a16="http://schemas.microsoft.com/office/drawing/2014/main" id="{6552D35E-930F-4636-92F6-658CF25B1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205" y="431865"/>
            <a:ext cx="1928189" cy="1928189"/>
          </a:xfrm>
          <a:prstGeom prst="rect">
            <a:avLst/>
          </a:prstGeom>
          <a:ln>
            <a:solidFill>
              <a:schemeClr val="tx1">
                <a:lumMod val="60000"/>
                <a:lumOff val="40000"/>
              </a:schemeClr>
            </a:solidFill>
          </a:ln>
        </p:spPr>
      </p:pic>
      <p:sp>
        <p:nvSpPr>
          <p:cNvPr id="2" name="TextBox 1">
            <a:extLst>
              <a:ext uri="{FF2B5EF4-FFF2-40B4-BE49-F238E27FC236}">
                <a16:creationId xmlns:a16="http://schemas.microsoft.com/office/drawing/2014/main" id="{EBFFCB65-32C8-439D-8065-B51F747930DC}"/>
              </a:ext>
            </a:extLst>
          </p:cNvPr>
          <p:cNvSpPr txBox="1"/>
          <p:nvPr/>
        </p:nvSpPr>
        <p:spPr>
          <a:xfrm>
            <a:off x="1778459" y="2523423"/>
            <a:ext cx="3265966" cy="461665"/>
          </a:xfrm>
          <a:prstGeom prst="rect">
            <a:avLst/>
          </a:prstGeom>
          <a:noFill/>
        </p:spPr>
        <p:txBody>
          <a:bodyPr rtlCol="0" wrap="square">
            <a:spAutoFit/>
          </a:bodyPr>
          <a:lstStyle/>
          <a:p txid="49e2e0de9b3772afd528cf1f5973fcc6">
            <a:pPr algn="ctr">
              <a:buClr>
                <a:srgbClr val="008CCF"/>
              </a:buClr>
            </a:pPr>
            <a:r>
              <a:rPr dirty="0" lang="en-US" sz="2400"/>
              <a:t>Nombre de doses :</a:t>
            </a:r>
          </a:p>
        </p:txBody>
      </p:sp>
      <p:pic>
        <p:nvPicPr>
          <p:cNvPr id="6" name="Graphic 5">
            <a:extLst>
              <a:ext uri="{FF2B5EF4-FFF2-40B4-BE49-F238E27FC236}">
                <a16:creationId xmlns:a16="http://schemas.microsoft.com/office/drawing/2014/main" id="{65302743-2831-42D1-8682-9646C48E7A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3400" y="2960410"/>
            <a:ext cx="1432550" cy="1403734"/>
          </a:xfrm>
          <a:prstGeom prst="rect">
            <a:avLst/>
          </a:prstGeom>
        </p:spPr>
      </p:pic>
      <p:sp>
        <p:nvSpPr>
          <p:cNvPr id="9" name="TextBox 8">
            <a:extLst>
              <a:ext uri="{FF2B5EF4-FFF2-40B4-BE49-F238E27FC236}">
                <a16:creationId xmlns:a16="http://schemas.microsoft.com/office/drawing/2014/main" id="{D5995308-E82E-4849-96D9-11AEA0986251}"/>
              </a:ext>
            </a:extLst>
          </p:cNvPr>
          <p:cNvSpPr txBox="1"/>
          <p:nvPr/>
        </p:nvSpPr>
        <p:spPr>
          <a:xfrm>
            <a:off x="2100680" y="3023027"/>
            <a:ext cx="573505" cy="461665"/>
          </a:xfrm>
          <a:prstGeom prst="rect">
            <a:avLst/>
          </a:prstGeom>
          <a:noFill/>
        </p:spPr>
        <p:txBody>
          <a:bodyPr rtlCol="0" wrap="square">
            <a:spAutoFit/>
          </a:bodyPr>
          <a:lstStyle/>
          <a:p txid="8f0053817ebab4d8296520e487661e8c">
            <a:pPr algn="ctr">
              <a:buClr>
                <a:srgbClr val="008CCF"/>
              </a:buClr>
            </a:pPr>
            <a:r>
              <a:rPr dirty="0" lang="en-US" sz="2400">
                <a:solidFill>
                  <a:schemeClr val="accent2"/>
                </a:solidFill>
              </a:rPr>
              <a:t>1.</a:t>
            </a:r>
          </a:p>
        </p:txBody>
      </p:sp>
      <p:sp>
        <p:nvSpPr>
          <p:cNvPr id="10" name="TextBox 9">
            <a:extLst>
              <a:ext uri="{FF2B5EF4-FFF2-40B4-BE49-F238E27FC236}">
                <a16:creationId xmlns:a16="http://schemas.microsoft.com/office/drawing/2014/main" id="{87003496-CFA7-4D0E-96E3-0D6161DB6958}"/>
              </a:ext>
            </a:extLst>
          </p:cNvPr>
          <p:cNvSpPr txBox="1"/>
          <p:nvPr/>
        </p:nvSpPr>
        <p:spPr>
          <a:xfrm>
            <a:off x="2100680" y="3500207"/>
            <a:ext cx="573505" cy="461665"/>
          </a:xfrm>
          <a:prstGeom prst="rect">
            <a:avLst/>
          </a:prstGeom>
          <a:noFill/>
        </p:spPr>
        <p:txBody>
          <a:bodyPr rtlCol="0" wrap="square">
            <a:spAutoFit/>
          </a:bodyPr>
          <a:lstStyle/>
          <a:p txid="256a8be92daa351873d155d9faad8606">
            <a:pPr algn="ctr">
              <a:buClr>
                <a:srgbClr val="008CCF"/>
              </a:buClr>
            </a:pPr>
            <a:r>
              <a:rPr dirty="0" lang="en-US" sz="2400">
                <a:solidFill>
                  <a:schemeClr val="accent2"/>
                </a:solidFill>
              </a:rPr>
              <a:t>2.</a:t>
            </a:r>
          </a:p>
        </p:txBody>
      </p:sp>
      <p:sp>
        <p:nvSpPr>
          <p:cNvPr id="11" name="TextBox 10">
            <a:extLst>
              <a:ext uri="{FF2B5EF4-FFF2-40B4-BE49-F238E27FC236}">
                <a16:creationId xmlns:a16="http://schemas.microsoft.com/office/drawing/2014/main" id="{D5224664-D19B-4D0D-9002-0169CB4C39FF}"/>
              </a:ext>
            </a:extLst>
          </p:cNvPr>
          <p:cNvSpPr txBox="1"/>
          <p:nvPr/>
        </p:nvSpPr>
        <p:spPr>
          <a:xfrm>
            <a:off x="2100680" y="3977387"/>
            <a:ext cx="573505" cy="461665"/>
          </a:xfrm>
          <a:prstGeom prst="rect">
            <a:avLst/>
          </a:prstGeom>
          <a:noFill/>
        </p:spPr>
        <p:txBody>
          <a:bodyPr rtlCol="0" wrap="square">
            <a:spAutoFit/>
          </a:bodyPr>
          <a:lstStyle/>
          <a:p txid="35d40e8cbe1e2456de711798d256fd70">
            <a:pPr algn="ctr">
              <a:buClr>
                <a:srgbClr val="008CCF"/>
              </a:buClr>
            </a:pPr>
            <a:r>
              <a:rPr dirty="0" lang="en-US" sz="2400">
                <a:solidFill>
                  <a:schemeClr val="accent2"/>
                </a:solidFill>
              </a:rPr>
              <a:t>3.</a:t>
            </a:r>
          </a:p>
        </p:txBody>
      </p:sp>
      <p:sp>
        <p:nvSpPr>
          <p:cNvPr id="12" name="TextBox 11">
            <a:extLst>
              <a:ext uri="{FF2B5EF4-FFF2-40B4-BE49-F238E27FC236}">
                <a16:creationId xmlns:a16="http://schemas.microsoft.com/office/drawing/2014/main" id="{BB713E42-181E-45A7-9687-CA130E4A360E}"/>
              </a:ext>
            </a:extLst>
          </p:cNvPr>
          <p:cNvSpPr txBox="1"/>
          <p:nvPr/>
        </p:nvSpPr>
        <p:spPr>
          <a:xfrm>
            <a:off x="2100680" y="4454567"/>
            <a:ext cx="573505" cy="461665"/>
          </a:xfrm>
          <a:prstGeom prst="rect">
            <a:avLst/>
          </a:prstGeom>
          <a:noFill/>
        </p:spPr>
        <p:txBody>
          <a:bodyPr rtlCol="0" wrap="square">
            <a:spAutoFit/>
          </a:bodyPr>
          <a:lstStyle/>
          <a:p txid="247a534fe751a735c27a82a2be6fa772">
            <a:pPr algn="ctr">
              <a:buClr>
                <a:srgbClr val="008CCF"/>
              </a:buClr>
            </a:pPr>
            <a:r>
              <a:rPr dirty="0" lang="en-US" sz="2400">
                <a:solidFill>
                  <a:schemeClr val="accent2"/>
                </a:solidFill>
              </a:rPr>
              <a:t>4.</a:t>
            </a:r>
          </a:p>
        </p:txBody>
      </p:sp>
      <p:sp>
        <p:nvSpPr>
          <p:cNvPr id="13" name="TextBox 12">
            <a:extLst>
              <a:ext uri="{FF2B5EF4-FFF2-40B4-BE49-F238E27FC236}">
                <a16:creationId xmlns:a16="http://schemas.microsoft.com/office/drawing/2014/main" id="{4887CCDD-70F4-4F78-A97D-768742496338}"/>
              </a:ext>
            </a:extLst>
          </p:cNvPr>
          <p:cNvSpPr txBox="1"/>
          <p:nvPr/>
        </p:nvSpPr>
        <p:spPr>
          <a:xfrm>
            <a:off x="2100680" y="4931747"/>
            <a:ext cx="573505" cy="461665"/>
          </a:xfrm>
          <a:prstGeom prst="rect">
            <a:avLst/>
          </a:prstGeom>
          <a:noFill/>
        </p:spPr>
        <p:txBody>
          <a:bodyPr rtlCol="0" wrap="square">
            <a:spAutoFit/>
          </a:bodyPr>
          <a:lstStyle/>
          <a:p txid="2893af68ae325e413c26e007b9d86f67">
            <a:pPr algn="ctr">
              <a:buClr>
                <a:srgbClr val="008CCF"/>
              </a:buClr>
            </a:pPr>
            <a:r>
              <a:rPr dirty="0" lang="en-US" sz="2400">
                <a:solidFill>
                  <a:schemeClr val="accent2"/>
                </a:solidFill>
              </a:rPr>
              <a:t>5.</a:t>
            </a:r>
          </a:p>
        </p:txBody>
      </p:sp>
      <p:sp>
        <p:nvSpPr>
          <p:cNvPr id="14" name="TextBox 13">
            <a:extLst>
              <a:ext uri="{FF2B5EF4-FFF2-40B4-BE49-F238E27FC236}">
                <a16:creationId xmlns:a16="http://schemas.microsoft.com/office/drawing/2014/main" id="{1756909D-CB3E-4BB4-A550-255519B5367E}"/>
              </a:ext>
            </a:extLst>
          </p:cNvPr>
          <p:cNvSpPr txBox="1"/>
          <p:nvPr/>
        </p:nvSpPr>
        <p:spPr>
          <a:xfrm>
            <a:off x="2100680" y="5408926"/>
            <a:ext cx="573505" cy="461665"/>
          </a:xfrm>
          <a:prstGeom prst="rect">
            <a:avLst/>
          </a:prstGeom>
          <a:noFill/>
        </p:spPr>
        <p:txBody>
          <a:bodyPr rtlCol="0" wrap="square">
            <a:spAutoFit/>
          </a:bodyPr>
          <a:lstStyle/>
          <a:p txid="7e4cf10555eb68845c00bd3d1577b4e7">
            <a:pPr algn="ctr">
              <a:buClr>
                <a:srgbClr val="008CCF"/>
              </a:buClr>
            </a:pPr>
            <a:r>
              <a:rPr dirty="0" lang="en-US" sz="2400">
                <a:solidFill>
                  <a:schemeClr val="accent2"/>
                </a:solidFill>
              </a:rPr>
              <a:t>6.</a:t>
            </a:r>
          </a:p>
        </p:txBody>
      </p:sp>
      <p:pic>
        <p:nvPicPr>
          <p:cNvPr id="15" name="Graphic 14">
            <a:extLst>
              <a:ext uri="{FF2B5EF4-FFF2-40B4-BE49-F238E27FC236}">
                <a16:creationId xmlns:a16="http://schemas.microsoft.com/office/drawing/2014/main" id="{983BA6E3-D36E-44D6-B72A-363C2B698B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261717" y="953726"/>
            <a:ext cx="1654834" cy="1654834"/>
          </a:xfrm>
          <a:prstGeom prst="rect">
            <a:avLst/>
          </a:prstGeom>
        </p:spPr>
      </p:pic>
      <p:pic>
        <p:nvPicPr>
          <p:cNvPr id="16" name="Graphic 15">
            <a:extLst>
              <a:ext uri="{FF2B5EF4-FFF2-40B4-BE49-F238E27FC236}">
                <a16:creationId xmlns:a16="http://schemas.microsoft.com/office/drawing/2014/main" id="{5E3683EA-15A6-4331-87AB-5746D4C2BFC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73704" y="1087491"/>
            <a:ext cx="1521070" cy="1521070"/>
          </a:xfrm>
          <a:prstGeom prst="rect">
            <a:avLst/>
          </a:prstGeom>
        </p:spPr>
      </p:pic>
      <p:pic>
        <p:nvPicPr>
          <p:cNvPr id="17" name="Graphic 23">
            <a:extLst>
              <a:ext uri="{FF2B5EF4-FFF2-40B4-BE49-F238E27FC236}">
                <a16:creationId xmlns:a16="http://schemas.microsoft.com/office/drawing/2014/main" id="{6CF45695-11CB-4012-B80E-6C5C586C519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387433" y="845872"/>
            <a:ext cx="1892088" cy="1892088"/>
          </a:xfrm>
          <a:prstGeom prst="rect">
            <a:avLst/>
          </a:prstGeom>
        </p:spPr>
      </p:pic>
      <p:sp>
        <p:nvSpPr>
          <p:cNvPr id="18" name="Rectangle: Rounded Corners 17">
            <a:extLst>
              <a:ext uri="{FF2B5EF4-FFF2-40B4-BE49-F238E27FC236}">
                <a16:creationId xmlns:a16="http://schemas.microsoft.com/office/drawing/2014/main" id="{EB801B8D-745F-427A-96A3-354CDD35BFD3}"/>
              </a:ext>
            </a:extLst>
          </p:cNvPr>
          <p:cNvSpPr/>
          <p:nvPr/>
        </p:nvSpPr>
        <p:spPr>
          <a:xfrm>
            <a:off x="2529513"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202735f7bb6a3e031770ae33c59c09ec">
            <a:pPr algn="ctr"/>
            <a:r>
              <a:rPr dirty="0" lang="en-US"/>
              <a:t>Quoi</a:t>
            </a:r>
          </a:p>
        </p:txBody>
      </p:sp>
      <p:sp>
        <p:nvSpPr>
          <p:cNvPr id="19" name="Rectangle: Rounded Corners 18">
            <a:extLst>
              <a:ext uri="{FF2B5EF4-FFF2-40B4-BE49-F238E27FC236}">
                <a16:creationId xmlns:a16="http://schemas.microsoft.com/office/drawing/2014/main" id="{9BD22900-1AE1-4D6D-A8A1-F2653FAF1F95}"/>
              </a:ext>
            </a:extLst>
          </p:cNvPr>
          <p:cNvSpPr/>
          <p:nvPr/>
        </p:nvSpPr>
        <p:spPr>
          <a:xfrm>
            <a:off x="5354024"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6ea09ffb4a5bb157cad1999dee33ab3">
            <a:pPr algn="ctr"/>
            <a:r>
              <a:rPr dirty="0" lang="en-US"/>
              <a:t>When</a:t>
            </a:r>
          </a:p>
        </p:txBody>
      </p:sp>
      <p:sp>
        <p:nvSpPr>
          <p:cNvPr id="20" name="Rectangle: Rounded Corners 19">
            <a:extLst>
              <a:ext uri="{FF2B5EF4-FFF2-40B4-BE49-F238E27FC236}">
                <a16:creationId xmlns:a16="http://schemas.microsoft.com/office/drawing/2014/main" id="{8F75A8C6-19C6-4FF2-A0DA-2F2ABBDA3BFF}"/>
              </a:ext>
            </a:extLst>
          </p:cNvPr>
          <p:cNvSpPr/>
          <p:nvPr/>
        </p:nvSpPr>
        <p:spPr>
          <a:xfrm>
            <a:off x="8178536" y="851807"/>
            <a:ext cx="1499662"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cd361459ea2bb087ed6c989579796c7">
            <a:pPr algn="ctr"/>
            <a:r>
              <a:rPr dirty="0" lang="en-US"/>
              <a:t>Où</a:t>
            </a:r>
          </a:p>
        </p:txBody>
      </p:sp>
      <p:sp>
        <p:nvSpPr>
          <p:cNvPr id="21" name="TextBox 20">
            <a:extLst>
              <a:ext uri="{FF2B5EF4-FFF2-40B4-BE49-F238E27FC236}">
                <a16:creationId xmlns:a16="http://schemas.microsoft.com/office/drawing/2014/main" id="{2C2E8A18-FDE8-45EB-A529-9B991D017212}"/>
              </a:ext>
            </a:extLst>
          </p:cNvPr>
          <p:cNvSpPr txBox="1"/>
          <p:nvPr/>
        </p:nvSpPr>
        <p:spPr>
          <a:xfrm>
            <a:off x="5146267" y="2523423"/>
            <a:ext cx="1919104" cy="461665"/>
          </a:xfrm>
          <a:prstGeom prst="rect">
            <a:avLst/>
          </a:prstGeom>
          <a:noFill/>
        </p:spPr>
        <p:txBody>
          <a:bodyPr rtlCol="0" wrap="square">
            <a:spAutoFit/>
          </a:bodyPr>
          <a:lstStyle/>
          <a:p txid="0ef72b1c9036e5585189948afe4bc3be">
            <a:pPr algn="ctr">
              <a:buClr>
                <a:srgbClr val="008CCF"/>
              </a:buClr>
            </a:pPr>
            <a:r>
              <a:rPr dirty="0" lang="en-US" sz="2400"/>
              <a:t>2017-2021</a:t>
            </a:r>
          </a:p>
        </p:txBody>
      </p:sp>
      <p:sp>
        <p:nvSpPr>
          <p:cNvPr id="23" name="TextBox 22">
            <a:extLst>
              <a:ext uri="{FF2B5EF4-FFF2-40B4-BE49-F238E27FC236}">
                <a16:creationId xmlns:a16="http://schemas.microsoft.com/office/drawing/2014/main" id="{7061E067-4928-41D3-AE31-B38A71578AA7}"/>
              </a:ext>
            </a:extLst>
          </p:cNvPr>
          <p:cNvSpPr txBox="1"/>
          <p:nvPr/>
        </p:nvSpPr>
        <p:spPr>
          <a:xfrm>
            <a:off x="7726240" y="2523423"/>
            <a:ext cx="2651862" cy="830997"/>
          </a:xfrm>
          <a:prstGeom prst="rect">
            <a:avLst/>
          </a:prstGeom>
          <a:noFill/>
        </p:spPr>
        <p:txBody>
          <a:bodyPr rtlCol="0" wrap="square">
            <a:spAutoFit/>
          </a:bodyPr>
          <a:lstStyle/>
          <a:p txid="9d4608e1d9408f00d514606f9b3f049d">
            <a:pPr indent="-342900" marL="342900">
              <a:buClr>
                <a:srgbClr val="008CCF"/>
              </a:buClr>
              <a:buFont charset="0" panose="020B0604020202020204" pitchFamily="34" typeface="Arial"/>
              <a:buChar char="•"/>
            </a:pPr>
            <a:r>
              <a:rPr dirty="0" lang="en-US" sz="2400"/>
              <a:t>Région Animal</a:t>
            </a:r>
          </a:p>
          <a:p txid="d061590d2f020eb15c2de7c4fcfdb1d4">
            <a:pPr indent="-342900" marL="342900">
              <a:buClr>
                <a:srgbClr val="008CCF"/>
              </a:buClr>
              <a:buFont charset="0" panose="020B0604020202020204" pitchFamily="34" typeface="Arial"/>
              <a:buChar char="•"/>
            </a:pPr>
            <a:r>
              <a:rPr dirty="0" lang="en-US" sz="2400"/>
              <a:t>Région Food</a:t>
            </a:r>
          </a:p>
        </p:txBody>
      </p:sp>
      <p:sp>
        <p:nvSpPr>
          <p:cNvPr id="8" name="TextBox 7">
            <a:extLst>
              <a:ext uri="{FF2B5EF4-FFF2-40B4-BE49-F238E27FC236}">
                <a16:creationId xmlns:a16="http://schemas.microsoft.com/office/drawing/2014/main" id="{D25BDCFA-4D7D-4858-B99B-3C7F5DF29247}"/>
              </a:ext>
            </a:extLst>
          </p:cNvPr>
          <p:cNvSpPr txBox="1"/>
          <p:nvPr/>
        </p:nvSpPr>
        <p:spPr>
          <a:xfrm>
            <a:off x="2529513" y="3039786"/>
            <a:ext cx="2179504" cy="461665"/>
          </a:xfrm>
          <a:prstGeom prst="rect">
            <a:avLst/>
          </a:prstGeom>
          <a:noFill/>
        </p:spPr>
        <p:txBody>
          <a:bodyPr rtlCol="0" wrap="square">
            <a:spAutoFit/>
          </a:bodyPr>
          <a:lstStyle/>
          <a:p txid="52d01f989e54f0bd25bf7c14a37d5aa6">
            <a:pPr algn="l">
              <a:buClr>
                <a:srgbClr val="008CCF"/>
              </a:buClr>
            </a:pPr>
            <a:r>
              <a:rPr dirty="0" lang="en-US" sz="2400"/>
              <a:t>BCG</a:t>
            </a:r>
          </a:p>
        </p:txBody>
      </p:sp>
      <p:sp>
        <p:nvSpPr>
          <p:cNvPr id="24" name="TextBox 23">
            <a:extLst>
              <a:ext uri="{FF2B5EF4-FFF2-40B4-BE49-F238E27FC236}">
                <a16:creationId xmlns:a16="http://schemas.microsoft.com/office/drawing/2014/main" id="{7521761B-1BE1-4C7C-906E-521FCE7DEA07}"/>
              </a:ext>
            </a:extLst>
          </p:cNvPr>
          <p:cNvSpPr txBox="1"/>
          <p:nvPr/>
        </p:nvSpPr>
        <p:spPr>
          <a:xfrm>
            <a:off x="2529513" y="3516448"/>
            <a:ext cx="2616754" cy="461665"/>
          </a:xfrm>
          <a:prstGeom prst="rect">
            <a:avLst/>
          </a:prstGeom>
          <a:noFill/>
        </p:spPr>
        <p:txBody>
          <a:bodyPr rtlCol="0" wrap="square">
            <a:spAutoFit/>
          </a:bodyPr>
          <a:lstStyle/>
          <a:p txid="b1c00df6b757aafea9e82d98b75c0ee0">
            <a:pPr algn="l">
              <a:buClr>
                <a:srgbClr val="008CCF"/>
              </a:buClr>
            </a:pPr>
            <a:r>
              <a:rPr dirty="0" lang="en-US" sz="2400"/>
              <a:t>DPT-HepB-HIB1</a:t>
            </a:r>
          </a:p>
        </p:txBody>
      </p:sp>
      <p:sp>
        <p:nvSpPr>
          <p:cNvPr id="25" name="TextBox 24">
            <a:extLst>
              <a:ext uri="{FF2B5EF4-FFF2-40B4-BE49-F238E27FC236}">
                <a16:creationId xmlns:a16="http://schemas.microsoft.com/office/drawing/2014/main" id="{797DA66B-FEF3-476F-8D3A-08C427D59D60}"/>
              </a:ext>
            </a:extLst>
          </p:cNvPr>
          <p:cNvSpPr txBox="1"/>
          <p:nvPr/>
        </p:nvSpPr>
        <p:spPr>
          <a:xfrm>
            <a:off x="2529513" y="3993110"/>
            <a:ext cx="2732204" cy="461665"/>
          </a:xfrm>
          <a:prstGeom prst="rect">
            <a:avLst/>
          </a:prstGeom>
          <a:noFill/>
        </p:spPr>
        <p:txBody>
          <a:bodyPr rtlCol="0" wrap="square">
            <a:spAutoFit/>
          </a:bodyPr>
          <a:lstStyle/>
          <a:p txid="0e500298f0dd6cc78ffd298db995bab6">
            <a:pPr algn="l">
              <a:buClr>
                <a:srgbClr val="008CCF"/>
              </a:buClr>
            </a:pPr>
            <a:r>
              <a:rPr dirty="0" lang="en-US" sz="2400"/>
              <a:t>DPT-HepB-HIB3</a:t>
            </a:r>
          </a:p>
        </p:txBody>
      </p:sp>
      <p:sp>
        <p:nvSpPr>
          <p:cNvPr id="26" name="TextBox 25">
            <a:extLst>
              <a:ext uri="{FF2B5EF4-FFF2-40B4-BE49-F238E27FC236}">
                <a16:creationId xmlns:a16="http://schemas.microsoft.com/office/drawing/2014/main" id="{FDBD38DC-BA39-42AD-A178-A961ADB0ADC2}"/>
              </a:ext>
            </a:extLst>
          </p:cNvPr>
          <p:cNvSpPr txBox="1"/>
          <p:nvPr/>
        </p:nvSpPr>
        <p:spPr>
          <a:xfrm>
            <a:off x="2529512" y="4469772"/>
            <a:ext cx="3699165" cy="461665"/>
          </a:xfrm>
          <a:prstGeom prst="rect">
            <a:avLst/>
          </a:prstGeom>
          <a:noFill/>
        </p:spPr>
        <p:txBody>
          <a:bodyPr rtlCol="0" wrap="square">
            <a:spAutoFit/>
          </a:bodyPr>
          <a:lstStyle/>
          <a:p txid="5e3ad93bdad934efc30746a57bbda77a">
            <a:pPr algn="l">
              <a:buClr>
                <a:srgbClr val="008CCF"/>
              </a:buClr>
            </a:pPr>
            <a:r>
              <a:rPr dirty="0" lang="en-US" sz="2400"/>
              <a:t>PEV – MR 1</a:t>
            </a:r>
          </a:p>
        </p:txBody>
      </p:sp>
      <p:sp>
        <p:nvSpPr>
          <p:cNvPr id="27" name="TextBox 26">
            <a:extLst>
              <a:ext uri="{FF2B5EF4-FFF2-40B4-BE49-F238E27FC236}">
                <a16:creationId xmlns:a16="http://schemas.microsoft.com/office/drawing/2014/main" id="{1FE4FEF8-C030-4008-9B0F-0F2499FE315B}"/>
              </a:ext>
            </a:extLst>
          </p:cNvPr>
          <p:cNvSpPr txBox="1"/>
          <p:nvPr/>
        </p:nvSpPr>
        <p:spPr>
          <a:xfrm>
            <a:off x="2529513" y="4946434"/>
            <a:ext cx="2179504" cy="461665"/>
          </a:xfrm>
          <a:prstGeom prst="rect">
            <a:avLst/>
          </a:prstGeom>
          <a:noFill/>
        </p:spPr>
        <p:txBody>
          <a:bodyPr rtlCol="0" wrap="square">
            <a:spAutoFit/>
          </a:bodyPr>
          <a:lstStyle/>
          <a:p txid="c9d3abd533e2d1eb5123356890a193c8">
            <a:pPr algn="l">
              <a:buClr>
                <a:srgbClr val="008CCF"/>
              </a:buClr>
            </a:pPr>
            <a:r>
              <a:rPr dirty="0" lang="en-US" sz="2400"/>
              <a:t>PEV - MR 2</a:t>
            </a:r>
          </a:p>
        </p:txBody>
      </p:sp>
      <p:sp>
        <p:nvSpPr>
          <p:cNvPr id="28" name="TextBox 27">
            <a:extLst>
              <a:ext uri="{FF2B5EF4-FFF2-40B4-BE49-F238E27FC236}">
                <a16:creationId xmlns:a16="http://schemas.microsoft.com/office/drawing/2014/main" id="{2BA2C754-5293-4194-8787-76D0AA7B945E}"/>
              </a:ext>
            </a:extLst>
          </p:cNvPr>
          <p:cNvSpPr txBox="1"/>
          <p:nvPr/>
        </p:nvSpPr>
        <p:spPr>
          <a:xfrm>
            <a:off x="2529513" y="5423094"/>
            <a:ext cx="2179504" cy="461665"/>
          </a:xfrm>
          <a:prstGeom prst="rect">
            <a:avLst/>
          </a:prstGeom>
          <a:noFill/>
        </p:spPr>
        <p:txBody>
          <a:bodyPr rtlCol="0" wrap="square">
            <a:spAutoFit/>
          </a:bodyPr>
          <a:lstStyle/>
          <a:p txid="a902927e67da7b99f50f35342e7fbf82">
            <a:pPr algn="l">
              <a:buClr>
                <a:srgbClr val="008CCF"/>
              </a:buClr>
            </a:pPr>
            <a:r>
              <a:rPr dirty="0" lang="en-US" sz="2400"/>
              <a:t>Fièvre jaune</a:t>
            </a:r>
          </a:p>
        </p:txBody>
      </p:sp>
      <p:sp>
        <p:nvSpPr>
          <p:cNvPr id="31" name="Freeform: Shape 30">
            <a:extLst>
              <a:ext uri="{FF2B5EF4-FFF2-40B4-BE49-F238E27FC236}">
                <a16:creationId xmlns:a16="http://schemas.microsoft.com/office/drawing/2014/main" id="{EDD4B916-682D-48CF-BCF2-BBA2885DCC82}"/>
              </a:ext>
            </a:extLst>
          </p:cNvPr>
          <p:cNvSpPr/>
          <p:nvPr/>
        </p:nvSpPr>
        <p:spPr>
          <a:xfrm>
            <a:off x="0" y="0"/>
            <a:ext cx="12192000" cy="6858000"/>
          </a:xfrm>
          <a:custGeom>
            <a:avLst/>
            <a:gdLst>
              <a:gd fmla="*/ 2250840 w 12192000" name="connsiteX0"/>
              <a:gd fmla="*/ 3007512 h 6858000" name="connsiteY0"/>
              <a:gd fmla="*/ 2100680 w 12192000" name="connsiteX1"/>
              <a:gd fmla="*/ 3157672 h 6858000" name="connsiteY1"/>
              <a:gd fmla="*/ 2100680 w 12192000" name="connsiteX2"/>
              <a:gd fmla="*/ 5823759 h 6858000" name="connsiteY2"/>
              <a:gd fmla="*/ 2250840 w 12192000" name="connsiteX3"/>
              <a:gd fmla="*/ 5973919 h 6858000" name="connsiteY3"/>
              <a:gd fmla="*/ 4996107 w 12192000" name="connsiteX4"/>
              <a:gd fmla="*/ 5973919 h 6858000" name="connsiteY4"/>
              <a:gd fmla="*/ 5146267 w 12192000" name="connsiteX5"/>
              <a:gd fmla="*/ 5823759 h 6858000" name="connsiteY5"/>
              <a:gd fmla="*/ 5146267 w 12192000" name="connsiteX6"/>
              <a:gd fmla="*/ 3157672 h 6858000" name="connsiteY6"/>
              <a:gd fmla="*/ 4996107 w 12192000" name="connsiteX7"/>
              <a:gd fmla="*/ 3007512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250840" y="3007512"/>
                </a:moveTo>
                <a:cubicBezTo>
                  <a:pt x="2167909" y="3007512"/>
                  <a:pt x="2100680" y="3074741"/>
                  <a:pt x="2100680" y="3157672"/>
                </a:cubicBezTo>
                <a:lnTo>
                  <a:pt x="2100680" y="5823759"/>
                </a:lnTo>
                <a:cubicBezTo>
                  <a:pt x="2100680" y="5906690"/>
                  <a:pt x="2167909" y="5973919"/>
                  <a:pt x="2250840" y="5973919"/>
                </a:cubicBezTo>
                <a:lnTo>
                  <a:pt x="4996107" y="5973919"/>
                </a:lnTo>
                <a:cubicBezTo>
                  <a:pt x="5079038" y="5973919"/>
                  <a:pt x="5146267" y="5906690"/>
                  <a:pt x="5146267" y="5823759"/>
                </a:cubicBezTo>
                <a:lnTo>
                  <a:pt x="5146267" y="3157672"/>
                </a:lnTo>
                <a:cubicBezTo>
                  <a:pt x="5146267" y="3074741"/>
                  <a:pt x="5079038" y="3007512"/>
                  <a:pt x="4996107" y="3007512"/>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32" name="TextBox 31">
            <a:extLst>
              <a:ext uri="{FF2B5EF4-FFF2-40B4-BE49-F238E27FC236}">
                <a16:creationId xmlns:a16="http://schemas.microsoft.com/office/drawing/2014/main" id="{47171F6D-27D1-426F-AAF6-219A19279E8C}"/>
              </a:ext>
            </a:extLst>
          </p:cNvPr>
          <p:cNvSpPr txBox="1"/>
          <p:nvPr/>
        </p:nvSpPr>
        <p:spPr>
          <a:xfrm>
            <a:off x="5731141" y="3875572"/>
            <a:ext cx="4120178" cy="830997"/>
          </a:xfrm>
          <a:prstGeom prst="rect">
            <a:avLst/>
          </a:prstGeom>
          <a:noFill/>
        </p:spPr>
        <p:txBody>
          <a:bodyPr rtlCol="0" wrap="square">
            <a:spAutoFit/>
          </a:bodyPr>
          <a:lstStyle/>
          <a:p txid="e238a6e86bd087945aa993464671d4fb">
            <a:pPr algn="l">
              <a:buClr>
                <a:srgbClr val="008CCF"/>
              </a:buClr>
            </a:pPr>
            <a:r>
              <a:rPr dirty="0" lang="en-US" sz="2400">
                <a:solidFill>
                  <a:schemeClr val="bg1"/>
                </a:solidFill>
              </a:rPr>
              <a:t>Mieux comprendre l’accès au système de santé</a:t>
            </a:r>
          </a:p>
        </p:txBody>
      </p:sp>
    </p:spTree>
    <p:custDataLst>
      <p:tags r:id="rId1"/>
    </p:custDataLst>
    <p:extLst>
      <p:ext uri="{BB962C8B-B14F-4D97-AF65-F5344CB8AC3E}">
        <p14:creationId xmlns:p14="http://schemas.microsoft.com/office/powerpoint/2010/main" val="1055729389"/>
      </p:ext>
    </p:extLst>
  </p:cSld>
  <p:clrMapOvr>
    <a:masterClrMapping/>
  </p:clrMapOvr>
  <mc:AlternateContent xmlns:mc="http://schemas.openxmlformats.org/markup-compatibility/2006" xmlns:p14="http://schemas.microsoft.com/office/powerpoint/2010/main">
    <mc:Choice Requires="p14">
      <p:transition advTm="35027" p14:dur="2000" spd="slow"/>
    </mc:Choice>
    <mc:Fallback xmlns="">
      <p:transition advTm="350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17"/>
                                        </p:tgtEl>
                                        <p:attrNameLst>
                                          <p:attrName>style.visibility</p:attrName>
                                        </p:attrNameLst>
                                      </p:cBhvr>
                                      <p:to>
                                        <p:strVal val="visible"/>
                                      </p:to>
                                    </p:set>
                                    <p:anim calcmode="lin" valueType="num">
                                      <p:cBhvr additive="base">
                                        <p:cTn dur="500" fill="hold" id="11"/>
                                        <p:tgtEl>
                                          <p:spTgt spid="17"/>
                                        </p:tgtEl>
                                        <p:attrNameLst>
                                          <p:attrName>ppt_x</p:attrName>
                                        </p:attrNameLst>
                                      </p:cBhvr>
                                      <p:tavLst>
                                        <p:tav tm="0">
                                          <p:val>
                                            <p:strVal val="#ppt_x"/>
                                          </p:val>
                                        </p:tav>
                                        <p:tav tm="100000">
                                          <p:val>
                                            <p:strVal val="#ppt_x"/>
                                          </p:val>
                                        </p:tav>
                                      </p:tavLst>
                                    </p:anim>
                                    <p:anim calcmode="lin" valueType="num">
                                      <p:cBhvr additive="base">
                                        <p:cTn dur="500" fill="hold" id="12"/>
                                        <p:tgtEl>
                                          <p:spTgt spid="17"/>
                                        </p:tgtEl>
                                        <p:attrNameLst>
                                          <p:attrName>ppt_y</p:attrName>
                                        </p:attrNameLst>
                                      </p:cBhvr>
                                      <p:tavLst>
                                        <p:tav tm="0">
                                          <p:val>
                                            <p:strVal val="0-#ppt_h/2"/>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
                                        </p:tgtEl>
                                        <p:attrNameLst>
                                          <p:attrName>style.visibility</p:attrName>
                                        </p:attrNameLst>
                                      </p:cBhvr>
                                      <p:to>
                                        <p:strVal val="visible"/>
                                      </p:to>
                                    </p:set>
                                    <p:animEffect filter="fade" transition="in">
                                      <p:cBhvr>
                                        <p:cTn dur="500" id="17"/>
                                        <p:tgtEl>
                                          <p:spTgt spid="2"/>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6"/>
                                        </p:tgtEl>
                                        <p:attrNameLst>
                                          <p:attrName>style.visibility</p:attrName>
                                        </p:attrNameLst>
                                      </p:cBhvr>
                                      <p:to>
                                        <p:strVal val="visible"/>
                                      </p:to>
                                    </p:set>
                                    <p:animEffect filter="fade" transition="in">
                                      <p:cBhvr>
                                        <p:cTn dur="500" id="22"/>
                                        <p:tgtEl>
                                          <p:spTgt spid="6"/>
                                        </p:tgtEl>
                                      </p:cBhvr>
                                    </p:animEffect>
                                  </p:childTnLst>
                                </p:cTn>
                              </p:par>
                              <p:par>
                                <p:cTn fill="hold" grpId="0" id="23" nodeType="withEffect" presetClass="entr" presetID="10" presetSubtype="0">
                                  <p:stCondLst>
                                    <p:cond delay="0"/>
                                  </p:stCondLst>
                                  <p:childTnLst>
                                    <p:set>
                                      <p:cBhvr>
                                        <p:cTn dur="1" fill="hold" id="24">
                                          <p:stCondLst>
                                            <p:cond delay="0"/>
                                          </p:stCondLst>
                                        </p:cTn>
                                        <p:tgtEl>
                                          <p:spTgt spid="9"/>
                                        </p:tgtEl>
                                        <p:attrNameLst>
                                          <p:attrName>style.visibility</p:attrName>
                                        </p:attrNameLst>
                                      </p:cBhvr>
                                      <p:to>
                                        <p:strVal val="visible"/>
                                      </p:to>
                                    </p:set>
                                    <p:animEffect filter="fade" transition="in">
                                      <p:cBhvr>
                                        <p:cTn dur="250" id="25"/>
                                        <p:tgtEl>
                                          <p:spTgt spid="9"/>
                                        </p:tgtEl>
                                      </p:cBhvr>
                                    </p:animEffect>
                                  </p:childTnLst>
                                </p:cTn>
                              </p:par>
                            </p:childTnLst>
                          </p:cTn>
                        </p:par>
                        <p:par>
                          <p:cTn fill="hold" id="26">
                            <p:stCondLst>
                              <p:cond delay="500"/>
                            </p:stCondLst>
                            <p:childTnLst>
                              <p:par>
                                <p:cTn fill="hold" grpId="0" id="27" nodeType="afterEffect" presetClass="entr" presetID="10" presetSubtype="0">
                                  <p:stCondLst>
                                    <p:cond delay="0"/>
                                  </p:stCondLst>
                                  <p:childTnLst>
                                    <p:set>
                                      <p:cBhvr>
                                        <p:cTn dur="1" fill="hold" id="28">
                                          <p:stCondLst>
                                            <p:cond delay="0"/>
                                          </p:stCondLst>
                                        </p:cTn>
                                        <p:tgtEl>
                                          <p:spTgt spid="10"/>
                                        </p:tgtEl>
                                        <p:attrNameLst>
                                          <p:attrName>style.visibility</p:attrName>
                                        </p:attrNameLst>
                                      </p:cBhvr>
                                      <p:to>
                                        <p:strVal val="visible"/>
                                      </p:to>
                                    </p:set>
                                    <p:animEffect filter="fade" transition="in">
                                      <p:cBhvr>
                                        <p:cTn dur="250" id="29"/>
                                        <p:tgtEl>
                                          <p:spTgt spid="10"/>
                                        </p:tgtEl>
                                      </p:cBhvr>
                                    </p:animEffect>
                                  </p:childTnLst>
                                </p:cTn>
                              </p:par>
                            </p:childTnLst>
                          </p:cTn>
                        </p:par>
                        <p:par>
                          <p:cTn fill="hold" id="30">
                            <p:stCondLst>
                              <p:cond delay="750"/>
                            </p:stCondLst>
                            <p:childTnLst>
                              <p:par>
                                <p:cTn fill="hold" grpId="0" id="31" nodeType="afterEffect" presetClass="entr" presetID="10" presetSubtype="0">
                                  <p:stCondLst>
                                    <p:cond delay="0"/>
                                  </p:stCondLst>
                                  <p:childTnLst>
                                    <p:set>
                                      <p:cBhvr>
                                        <p:cTn dur="1" fill="hold" id="32">
                                          <p:stCondLst>
                                            <p:cond delay="0"/>
                                          </p:stCondLst>
                                        </p:cTn>
                                        <p:tgtEl>
                                          <p:spTgt spid="11"/>
                                        </p:tgtEl>
                                        <p:attrNameLst>
                                          <p:attrName>style.visibility</p:attrName>
                                        </p:attrNameLst>
                                      </p:cBhvr>
                                      <p:to>
                                        <p:strVal val="visible"/>
                                      </p:to>
                                    </p:set>
                                    <p:animEffect filter="fade" transition="in">
                                      <p:cBhvr>
                                        <p:cTn dur="250" id="33"/>
                                        <p:tgtEl>
                                          <p:spTgt spid="11"/>
                                        </p:tgtEl>
                                      </p:cBhvr>
                                    </p:animEffect>
                                  </p:childTnLst>
                                </p:cTn>
                              </p:par>
                            </p:childTnLst>
                          </p:cTn>
                        </p:par>
                        <p:par>
                          <p:cTn fill="hold" id="34">
                            <p:stCondLst>
                              <p:cond delay="1000"/>
                            </p:stCondLst>
                            <p:childTnLst>
                              <p:par>
                                <p:cTn fill="hold" grpId="0" id="35" nodeType="afterEffect" presetClass="entr" presetID="10" presetSubtype="0">
                                  <p:stCondLst>
                                    <p:cond delay="0"/>
                                  </p:stCondLst>
                                  <p:childTnLst>
                                    <p:set>
                                      <p:cBhvr>
                                        <p:cTn dur="1" fill="hold" id="36">
                                          <p:stCondLst>
                                            <p:cond delay="0"/>
                                          </p:stCondLst>
                                        </p:cTn>
                                        <p:tgtEl>
                                          <p:spTgt spid="12"/>
                                        </p:tgtEl>
                                        <p:attrNameLst>
                                          <p:attrName>style.visibility</p:attrName>
                                        </p:attrNameLst>
                                      </p:cBhvr>
                                      <p:to>
                                        <p:strVal val="visible"/>
                                      </p:to>
                                    </p:set>
                                    <p:animEffect filter="fade" transition="in">
                                      <p:cBhvr>
                                        <p:cTn dur="250" id="37"/>
                                        <p:tgtEl>
                                          <p:spTgt spid="12"/>
                                        </p:tgtEl>
                                      </p:cBhvr>
                                    </p:animEffect>
                                  </p:childTnLst>
                                </p:cTn>
                              </p:par>
                            </p:childTnLst>
                          </p:cTn>
                        </p:par>
                        <p:par>
                          <p:cTn fill="hold" id="38">
                            <p:stCondLst>
                              <p:cond delay="1250"/>
                            </p:stCondLst>
                            <p:childTnLst>
                              <p:par>
                                <p:cTn fill="hold" grpId="0" id="39" nodeType="afterEffect" presetClass="entr" presetID="10" presetSubtype="0">
                                  <p:stCondLst>
                                    <p:cond delay="0"/>
                                  </p:stCondLst>
                                  <p:childTnLst>
                                    <p:set>
                                      <p:cBhvr>
                                        <p:cTn dur="1" fill="hold" id="40">
                                          <p:stCondLst>
                                            <p:cond delay="0"/>
                                          </p:stCondLst>
                                        </p:cTn>
                                        <p:tgtEl>
                                          <p:spTgt spid="13"/>
                                        </p:tgtEl>
                                        <p:attrNameLst>
                                          <p:attrName>style.visibility</p:attrName>
                                        </p:attrNameLst>
                                      </p:cBhvr>
                                      <p:to>
                                        <p:strVal val="visible"/>
                                      </p:to>
                                    </p:set>
                                    <p:animEffect filter="fade" transition="in">
                                      <p:cBhvr>
                                        <p:cTn dur="250" id="41"/>
                                        <p:tgtEl>
                                          <p:spTgt spid="13"/>
                                        </p:tgtEl>
                                      </p:cBhvr>
                                    </p:animEffect>
                                  </p:childTnLst>
                                </p:cTn>
                              </p:par>
                            </p:childTnLst>
                          </p:cTn>
                        </p:par>
                        <p:par>
                          <p:cTn fill="hold" id="42">
                            <p:stCondLst>
                              <p:cond delay="1500"/>
                            </p:stCondLst>
                            <p:childTnLst>
                              <p:par>
                                <p:cTn fill="hold" grpId="0" id="43" nodeType="afterEffect" presetClass="entr" presetID="10" presetSubtype="0">
                                  <p:stCondLst>
                                    <p:cond delay="0"/>
                                  </p:stCondLst>
                                  <p:childTnLst>
                                    <p:set>
                                      <p:cBhvr>
                                        <p:cTn dur="1" fill="hold" id="44">
                                          <p:stCondLst>
                                            <p:cond delay="0"/>
                                          </p:stCondLst>
                                        </p:cTn>
                                        <p:tgtEl>
                                          <p:spTgt spid="14"/>
                                        </p:tgtEl>
                                        <p:attrNameLst>
                                          <p:attrName>style.visibility</p:attrName>
                                        </p:attrNameLst>
                                      </p:cBhvr>
                                      <p:to>
                                        <p:strVal val="visible"/>
                                      </p:to>
                                    </p:set>
                                    <p:animEffect filter="fade" transition="in">
                                      <p:cBhvr>
                                        <p:cTn dur="250" id="45"/>
                                        <p:tgtEl>
                                          <p:spTgt spid="14"/>
                                        </p:tgtEl>
                                      </p:cBhvr>
                                    </p:animEffec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 presetSubtype="1">
                                  <p:stCondLst>
                                    <p:cond delay="0"/>
                                  </p:stCondLst>
                                  <p:childTnLst>
                                    <p:set>
                                      <p:cBhvr>
                                        <p:cTn dur="1" fill="hold" id="49">
                                          <p:stCondLst>
                                            <p:cond delay="0"/>
                                          </p:stCondLst>
                                        </p:cTn>
                                        <p:tgtEl>
                                          <p:spTgt spid="15"/>
                                        </p:tgtEl>
                                        <p:attrNameLst>
                                          <p:attrName>style.visibility</p:attrName>
                                        </p:attrNameLst>
                                      </p:cBhvr>
                                      <p:to>
                                        <p:strVal val="visible"/>
                                      </p:to>
                                    </p:set>
                                    <p:anim calcmode="lin" valueType="num">
                                      <p:cBhvr additive="base">
                                        <p:cTn dur="500" fill="hold" id="50"/>
                                        <p:tgtEl>
                                          <p:spTgt spid="15"/>
                                        </p:tgtEl>
                                        <p:attrNameLst>
                                          <p:attrName>ppt_x</p:attrName>
                                        </p:attrNameLst>
                                      </p:cBhvr>
                                      <p:tavLst>
                                        <p:tav tm="0">
                                          <p:val>
                                            <p:strVal val="#ppt_x"/>
                                          </p:val>
                                        </p:tav>
                                        <p:tav tm="100000">
                                          <p:val>
                                            <p:strVal val="#ppt_x"/>
                                          </p:val>
                                        </p:tav>
                                      </p:tavLst>
                                    </p:anim>
                                    <p:anim calcmode="lin" valueType="num">
                                      <p:cBhvr additive="base">
                                        <p:cTn dur="500" fill="hold" id="51"/>
                                        <p:tgtEl>
                                          <p:spTgt spid="15"/>
                                        </p:tgtEl>
                                        <p:attrNameLst>
                                          <p:attrName>ppt_y</p:attrName>
                                        </p:attrNameLst>
                                      </p:cBhvr>
                                      <p:tavLst>
                                        <p:tav tm="0">
                                          <p:val>
                                            <p:strVal val="0-#ppt_h/2"/>
                                          </p:val>
                                        </p:tav>
                                        <p:tav tm="100000">
                                          <p:val>
                                            <p:strVal val="#ppt_y"/>
                                          </p:val>
                                        </p:tav>
                                      </p:tavLst>
                                    </p:anim>
                                  </p:childTnLst>
                                </p:cTn>
                              </p:par>
                              <p:par>
                                <p:cTn fill="hold" grpId="0" id="52" nodeType="withEffect" presetClass="entr" presetID="2" presetSubtype="1">
                                  <p:stCondLst>
                                    <p:cond delay="0"/>
                                  </p:stCondLst>
                                  <p:childTnLst>
                                    <p:set>
                                      <p:cBhvr>
                                        <p:cTn dur="1" fill="hold" id="53">
                                          <p:stCondLst>
                                            <p:cond delay="0"/>
                                          </p:stCondLst>
                                        </p:cTn>
                                        <p:tgtEl>
                                          <p:spTgt spid="19"/>
                                        </p:tgtEl>
                                        <p:attrNameLst>
                                          <p:attrName>style.visibility</p:attrName>
                                        </p:attrNameLst>
                                      </p:cBhvr>
                                      <p:to>
                                        <p:strVal val="visible"/>
                                      </p:to>
                                    </p:set>
                                    <p:anim calcmode="lin" valueType="num">
                                      <p:cBhvr additive="base">
                                        <p:cTn dur="500" fill="hold" id="54"/>
                                        <p:tgtEl>
                                          <p:spTgt spid="19"/>
                                        </p:tgtEl>
                                        <p:attrNameLst>
                                          <p:attrName>ppt_x</p:attrName>
                                        </p:attrNameLst>
                                      </p:cBhvr>
                                      <p:tavLst>
                                        <p:tav tm="0">
                                          <p:val>
                                            <p:strVal val="#ppt_x"/>
                                          </p:val>
                                        </p:tav>
                                        <p:tav tm="100000">
                                          <p:val>
                                            <p:strVal val="#ppt_x"/>
                                          </p:val>
                                        </p:tav>
                                      </p:tavLst>
                                    </p:anim>
                                    <p:anim calcmode="lin" valueType="num">
                                      <p:cBhvr additive="base">
                                        <p:cTn dur="500" fill="hold" id="55"/>
                                        <p:tgtEl>
                                          <p:spTgt spid="19"/>
                                        </p:tgtEl>
                                        <p:attrNameLst>
                                          <p:attrName>ppt_y</p:attrName>
                                        </p:attrNameLst>
                                      </p:cBhvr>
                                      <p:tavLst>
                                        <p:tav tm="0">
                                          <p:val>
                                            <p:strVal val="0-#ppt_h/2"/>
                                          </p:val>
                                        </p:tav>
                                        <p:tav tm="100000">
                                          <p:val>
                                            <p:strVal val="#ppt_y"/>
                                          </p:val>
                                        </p:tav>
                                      </p:tavLst>
                                    </p:anim>
                                  </p:childTnLst>
                                </p:cTn>
                              </p:par>
                            </p:childTnLst>
                          </p:cTn>
                        </p:par>
                        <p:par>
                          <p:cTn fill="hold" id="56">
                            <p:stCondLst>
                              <p:cond delay="500"/>
                            </p:stCondLst>
                            <p:childTnLst>
                              <p:par>
                                <p:cTn fill="hold" grpId="0" id="57" nodeType="afterEffect" presetClass="entr" presetID="10" presetSubtype="0">
                                  <p:stCondLst>
                                    <p:cond delay="0"/>
                                  </p:stCondLst>
                                  <p:childTnLst>
                                    <p:set>
                                      <p:cBhvr>
                                        <p:cTn dur="1" fill="hold" id="58">
                                          <p:stCondLst>
                                            <p:cond delay="0"/>
                                          </p:stCondLst>
                                        </p:cTn>
                                        <p:tgtEl>
                                          <p:spTgt spid="21"/>
                                        </p:tgtEl>
                                        <p:attrNameLst>
                                          <p:attrName>style.visibility</p:attrName>
                                        </p:attrNameLst>
                                      </p:cBhvr>
                                      <p:to>
                                        <p:strVal val="visible"/>
                                      </p:to>
                                    </p:set>
                                    <p:animEffect filter="fade" transition="in">
                                      <p:cBhvr>
                                        <p:cTn dur="500" id="59"/>
                                        <p:tgtEl>
                                          <p:spTgt spid="21"/>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2" presetSubtype="1">
                                  <p:stCondLst>
                                    <p:cond delay="0"/>
                                  </p:stCondLst>
                                  <p:childTnLst>
                                    <p:set>
                                      <p:cBhvr>
                                        <p:cTn dur="1" fill="hold" id="63">
                                          <p:stCondLst>
                                            <p:cond delay="0"/>
                                          </p:stCondLst>
                                        </p:cTn>
                                        <p:tgtEl>
                                          <p:spTgt spid="20"/>
                                        </p:tgtEl>
                                        <p:attrNameLst>
                                          <p:attrName>style.visibility</p:attrName>
                                        </p:attrNameLst>
                                      </p:cBhvr>
                                      <p:to>
                                        <p:strVal val="visible"/>
                                      </p:to>
                                    </p:set>
                                    <p:anim calcmode="lin" valueType="num">
                                      <p:cBhvr additive="base">
                                        <p:cTn dur="500" fill="hold" id="64"/>
                                        <p:tgtEl>
                                          <p:spTgt spid="20"/>
                                        </p:tgtEl>
                                        <p:attrNameLst>
                                          <p:attrName>ppt_x</p:attrName>
                                        </p:attrNameLst>
                                      </p:cBhvr>
                                      <p:tavLst>
                                        <p:tav tm="0">
                                          <p:val>
                                            <p:strVal val="#ppt_x"/>
                                          </p:val>
                                        </p:tav>
                                        <p:tav tm="100000">
                                          <p:val>
                                            <p:strVal val="#ppt_x"/>
                                          </p:val>
                                        </p:tav>
                                      </p:tavLst>
                                    </p:anim>
                                    <p:anim calcmode="lin" valueType="num">
                                      <p:cBhvr additive="base">
                                        <p:cTn dur="500" fill="hold" id="65"/>
                                        <p:tgtEl>
                                          <p:spTgt spid="20"/>
                                        </p:tgtEl>
                                        <p:attrNameLst>
                                          <p:attrName>ppt_y</p:attrName>
                                        </p:attrNameLst>
                                      </p:cBhvr>
                                      <p:tavLst>
                                        <p:tav tm="0">
                                          <p:val>
                                            <p:strVal val="0-#ppt_h/2"/>
                                          </p:val>
                                        </p:tav>
                                        <p:tav tm="100000">
                                          <p:val>
                                            <p:strVal val="#ppt_y"/>
                                          </p:val>
                                        </p:tav>
                                      </p:tavLst>
                                    </p:anim>
                                  </p:childTnLst>
                                </p:cTn>
                              </p:par>
                              <p:par>
                                <p:cTn fill="hold" id="66" nodeType="withEffect" presetClass="entr" presetID="2" presetSubtype="1">
                                  <p:stCondLst>
                                    <p:cond delay="0"/>
                                  </p:stCondLst>
                                  <p:childTnLst>
                                    <p:set>
                                      <p:cBhvr>
                                        <p:cTn dur="1" fill="hold" id="67">
                                          <p:stCondLst>
                                            <p:cond delay="0"/>
                                          </p:stCondLst>
                                        </p:cTn>
                                        <p:tgtEl>
                                          <p:spTgt spid="16"/>
                                        </p:tgtEl>
                                        <p:attrNameLst>
                                          <p:attrName>style.visibility</p:attrName>
                                        </p:attrNameLst>
                                      </p:cBhvr>
                                      <p:to>
                                        <p:strVal val="visible"/>
                                      </p:to>
                                    </p:set>
                                    <p:anim calcmode="lin" valueType="num">
                                      <p:cBhvr additive="base">
                                        <p:cTn dur="500" fill="hold" id="68"/>
                                        <p:tgtEl>
                                          <p:spTgt spid="16"/>
                                        </p:tgtEl>
                                        <p:attrNameLst>
                                          <p:attrName>ppt_x</p:attrName>
                                        </p:attrNameLst>
                                      </p:cBhvr>
                                      <p:tavLst>
                                        <p:tav tm="0">
                                          <p:val>
                                            <p:strVal val="#ppt_x"/>
                                          </p:val>
                                        </p:tav>
                                        <p:tav tm="100000">
                                          <p:val>
                                            <p:strVal val="#ppt_x"/>
                                          </p:val>
                                        </p:tav>
                                      </p:tavLst>
                                    </p:anim>
                                    <p:anim calcmode="lin" valueType="num">
                                      <p:cBhvr additive="base">
                                        <p:cTn dur="500" fill="hold" id="69"/>
                                        <p:tgtEl>
                                          <p:spTgt spid="16"/>
                                        </p:tgtEl>
                                        <p:attrNameLst>
                                          <p:attrName>ppt_y</p:attrName>
                                        </p:attrNameLst>
                                      </p:cBhvr>
                                      <p:tavLst>
                                        <p:tav tm="0">
                                          <p:val>
                                            <p:strVal val="0-#ppt_h/2"/>
                                          </p:val>
                                        </p:tav>
                                        <p:tav tm="100000">
                                          <p:val>
                                            <p:strVal val="#ppt_y"/>
                                          </p:val>
                                        </p:tav>
                                      </p:tavLst>
                                    </p:anim>
                                  </p:childTnLst>
                                </p:cTn>
                              </p:par>
                            </p:childTnLst>
                          </p:cTn>
                        </p:par>
                        <p:par>
                          <p:cTn fill="hold" id="70">
                            <p:stCondLst>
                              <p:cond delay="500"/>
                            </p:stCondLst>
                            <p:childTnLst>
                              <p:par>
                                <p:cTn fill="hold" grpId="0" id="71" nodeType="afterEffect" presetClass="entr" presetID="10" presetSubtype="0">
                                  <p:stCondLst>
                                    <p:cond delay="0"/>
                                  </p:stCondLst>
                                  <p:childTnLst>
                                    <p:set>
                                      <p:cBhvr>
                                        <p:cTn dur="1" fill="hold" id="72">
                                          <p:stCondLst>
                                            <p:cond delay="0"/>
                                          </p:stCondLst>
                                        </p:cTn>
                                        <p:tgtEl>
                                          <p:spTgt spid="23"/>
                                        </p:tgtEl>
                                        <p:attrNameLst>
                                          <p:attrName>style.visibility</p:attrName>
                                        </p:attrNameLst>
                                      </p:cBhvr>
                                      <p:to>
                                        <p:strVal val="visible"/>
                                      </p:to>
                                    </p:set>
                                    <p:animEffect filter="fade" transition="in">
                                      <p:cBhvr>
                                        <p:cTn dur="500" id="73"/>
                                        <p:tgtEl>
                                          <p:spTgt spid="23"/>
                                        </p:tgtEl>
                                      </p:cBhvr>
                                    </p:animEffect>
                                  </p:childTnLst>
                                </p:cTn>
                              </p:par>
                            </p:childTnLst>
                          </p:cTn>
                        </p:par>
                      </p:childTnLst>
                    </p:cTn>
                  </p:par>
                  <p:par>
                    <p:cTn fill="hold" id="74">
                      <p:stCondLst>
                        <p:cond delay="indefinite"/>
                      </p:stCondLst>
                      <p:childTnLst>
                        <p:par>
                          <p:cTn fill="hold" id="75">
                            <p:stCondLst>
                              <p:cond delay="0"/>
                            </p:stCondLst>
                            <p:childTnLst>
                              <p:par>
                                <p:cTn fill="hold" grpId="0" id="76" nodeType="clickEffect" presetClass="entr" presetID="10" presetSubtype="0">
                                  <p:stCondLst>
                                    <p:cond delay="0"/>
                                  </p:stCondLst>
                                  <p:childTnLst>
                                    <p:set>
                                      <p:cBhvr>
                                        <p:cTn dur="1" fill="hold" id="77">
                                          <p:stCondLst>
                                            <p:cond delay="0"/>
                                          </p:stCondLst>
                                        </p:cTn>
                                        <p:tgtEl>
                                          <p:spTgt spid="8"/>
                                        </p:tgtEl>
                                        <p:attrNameLst>
                                          <p:attrName>style.visibility</p:attrName>
                                        </p:attrNameLst>
                                      </p:cBhvr>
                                      <p:to>
                                        <p:strVal val="visible"/>
                                      </p:to>
                                    </p:set>
                                    <p:animEffect filter="fade" transition="in">
                                      <p:cBhvr>
                                        <p:cTn dur="500" id="78"/>
                                        <p:tgtEl>
                                          <p:spTgt spid="8"/>
                                        </p:tgtEl>
                                      </p:cBhvr>
                                    </p:animEffect>
                                  </p:childTnLst>
                                </p:cTn>
                              </p:par>
                            </p:childTnLst>
                          </p:cTn>
                        </p:par>
                      </p:childTnLst>
                    </p:cTn>
                  </p:par>
                  <p:par>
                    <p:cTn fill="hold" id="79">
                      <p:stCondLst>
                        <p:cond delay="indefinite"/>
                      </p:stCondLst>
                      <p:childTnLst>
                        <p:par>
                          <p:cTn fill="hold" id="80">
                            <p:stCondLst>
                              <p:cond delay="0"/>
                            </p:stCondLst>
                            <p:childTnLst>
                              <p:par>
                                <p:cTn fill="hold" grpId="0" id="81" nodeType="clickEffect" presetClass="entr" presetID="10" presetSubtype="0">
                                  <p:stCondLst>
                                    <p:cond delay="0"/>
                                  </p:stCondLst>
                                  <p:childTnLst>
                                    <p:set>
                                      <p:cBhvr>
                                        <p:cTn dur="1" fill="hold" id="82">
                                          <p:stCondLst>
                                            <p:cond delay="0"/>
                                          </p:stCondLst>
                                        </p:cTn>
                                        <p:tgtEl>
                                          <p:spTgt spid="24"/>
                                        </p:tgtEl>
                                        <p:attrNameLst>
                                          <p:attrName>style.visibility</p:attrName>
                                        </p:attrNameLst>
                                      </p:cBhvr>
                                      <p:to>
                                        <p:strVal val="visible"/>
                                      </p:to>
                                    </p:set>
                                    <p:animEffect filter="fade" transition="in">
                                      <p:cBhvr>
                                        <p:cTn dur="500" id="83"/>
                                        <p:tgtEl>
                                          <p:spTgt spid="24"/>
                                        </p:tgtEl>
                                      </p:cBhvr>
                                    </p:animEffect>
                                  </p:childTnLst>
                                </p:cTn>
                              </p:par>
                            </p:childTnLst>
                          </p:cTn>
                        </p:par>
                      </p:childTnLst>
                    </p:cTn>
                  </p:par>
                  <p:par>
                    <p:cTn fill="hold" id="84">
                      <p:stCondLst>
                        <p:cond delay="indefinite"/>
                      </p:stCondLst>
                      <p:childTnLst>
                        <p:par>
                          <p:cTn fill="hold" id="85">
                            <p:stCondLst>
                              <p:cond delay="0"/>
                            </p:stCondLst>
                            <p:childTnLst>
                              <p:par>
                                <p:cTn fill="hold" grpId="0" id="86" nodeType="clickEffect" presetClass="entr" presetID="10" presetSubtype="0">
                                  <p:stCondLst>
                                    <p:cond delay="0"/>
                                  </p:stCondLst>
                                  <p:childTnLst>
                                    <p:set>
                                      <p:cBhvr>
                                        <p:cTn dur="1" fill="hold" id="87">
                                          <p:stCondLst>
                                            <p:cond delay="0"/>
                                          </p:stCondLst>
                                        </p:cTn>
                                        <p:tgtEl>
                                          <p:spTgt spid="25"/>
                                        </p:tgtEl>
                                        <p:attrNameLst>
                                          <p:attrName>style.visibility</p:attrName>
                                        </p:attrNameLst>
                                      </p:cBhvr>
                                      <p:to>
                                        <p:strVal val="visible"/>
                                      </p:to>
                                    </p:set>
                                    <p:animEffect filter="fade" transition="in">
                                      <p:cBhvr>
                                        <p:cTn dur="500" id="88"/>
                                        <p:tgtEl>
                                          <p:spTgt spid="25"/>
                                        </p:tgtEl>
                                      </p:cBhvr>
                                    </p:animEffect>
                                  </p:childTnLst>
                                </p:cTn>
                              </p:par>
                            </p:childTnLst>
                          </p:cTn>
                        </p:par>
                      </p:childTnLst>
                    </p:cTn>
                  </p:par>
                  <p:par>
                    <p:cTn fill="hold" id="89">
                      <p:stCondLst>
                        <p:cond delay="indefinite"/>
                      </p:stCondLst>
                      <p:childTnLst>
                        <p:par>
                          <p:cTn fill="hold" id="90">
                            <p:stCondLst>
                              <p:cond delay="0"/>
                            </p:stCondLst>
                            <p:childTnLst>
                              <p:par>
                                <p:cTn fill="hold" grpId="0" id="91" nodeType="clickEffect" presetClass="entr" presetID="10" presetSubtype="0">
                                  <p:stCondLst>
                                    <p:cond delay="0"/>
                                  </p:stCondLst>
                                  <p:childTnLst>
                                    <p:set>
                                      <p:cBhvr>
                                        <p:cTn dur="1" fill="hold" id="92">
                                          <p:stCondLst>
                                            <p:cond delay="0"/>
                                          </p:stCondLst>
                                        </p:cTn>
                                        <p:tgtEl>
                                          <p:spTgt spid="26"/>
                                        </p:tgtEl>
                                        <p:attrNameLst>
                                          <p:attrName>style.visibility</p:attrName>
                                        </p:attrNameLst>
                                      </p:cBhvr>
                                      <p:to>
                                        <p:strVal val="visible"/>
                                      </p:to>
                                    </p:set>
                                    <p:animEffect filter="fade" transition="in">
                                      <p:cBhvr>
                                        <p:cTn dur="500" id="93"/>
                                        <p:tgtEl>
                                          <p:spTgt spid="26"/>
                                        </p:tgtEl>
                                      </p:cBhvr>
                                    </p:animEffect>
                                  </p:childTnLst>
                                </p:cTn>
                              </p:par>
                            </p:childTnLst>
                          </p:cTn>
                        </p:par>
                      </p:childTnLst>
                    </p:cTn>
                  </p:par>
                  <p:par>
                    <p:cTn fill="hold" id="94">
                      <p:stCondLst>
                        <p:cond delay="indefinite"/>
                      </p:stCondLst>
                      <p:childTnLst>
                        <p:par>
                          <p:cTn fill="hold" id="95">
                            <p:stCondLst>
                              <p:cond delay="0"/>
                            </p:stCondLst>
                            <p:childTnLst>
                              <p:par>
                                <p:cTn fill="hold" grpId="0" id="96" nodeType="clickEffect" presetClass="entr" presetID="10" presetSubtype="0">
                                  <p:stCondLst>
                                    <p:cond delay="0"/>
                                  </p:stCondLst>
                                  <p:childTnLst>
                                    <p:set>
                                      <p:cBhvr>
                                        <p:cTn dur="1" fill="hold" id="97">
                                          <p:stCondLst>
                                            <p:cond delay="0"/>
                                          </p:stCondLst>
                                        </p:cTn>
                                        <p:tgtEl>
                                          <p:spTgt spid="27"/>
                                        </p:tgtEl>
                                        <p:attrNameLst>
                                          <p:attrName>style.visibility</p:attrName>
                                        </p:attrNameLst>
                                      </p:cBhvr>
                                      <p:to>
                                        <p:strVal val="visible"/>
                                      </p:to>
                                    </p:set>
                                    <p:animEffect filter="fade" transition="in">
                                      <p:cBhvr>
                                        <p:cTn dur="500" id="98"/>
                                        <p:tgtEl>
                                          <p:spTgt spid="27"/>
                                        </p:tgtEl>
                                      </p:cBhvr>
                                    </p:animEffect>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10" presetSubtype="0">
                                  <p:stCondLst>
                                    <p:cond delay="0"/>
                                  </p:stCondLst>
                                  <p:childTnLst>
                                    <p:set>
                                      <p:cBhvr>
                                        <p:cTn dur="1" fill="hold" id="102">
                                          <p:stCondLst>
                                            <p:cond delay="0"/>
                                          </p:stCondLst>
                                        </p:cTn>
                                        <p:tgtEl>
                                          <p:spTgt spid="28"/>
                                        </p:tgtEl>
                                        <p:attrNameLst>
                                          <p:attrName>style.visibility</p:attrName>
                                        </p:attrNameLst>
                                      </p:cBhvr>
                                      <p:to>
                                        <p:strVal val="visible"/>
                                      </p:to>
                                    </p:set>
                                    <p:animEffect filter="fade" transition="in">
                                      <p:cBhvr>
                                        <p:cTn dur="500" id="103"/>
                                        <p:tgtEl>
                                          <p:spTgt spid="28"/>
                                        </p:tgtEl>
                                      </p:cBhvr>
                                    </p:animEffect>
                                  </p:childTnLst>
                                </p:cTn>
                              </p:par>
                            </p:childTnLst>
                          </p:cTn>
                        </p:par>
                      </p:childTnLst>
                    </p:cTn>
                  </p:par>
                  <p:par>
                    <p:cTn fill="hold" id="104">
                      <p:stCondLst>
                        <p:cond delay="indefinite"/>
                      </p:stCondLst>
                      <p:childTnLst>
                        <p:par>
                          <p:cTn fill="hold" id="105">
                            <p:stCondLst>
                              <p:cond delay="0"/>
                            </p:stCondLst>
                            <p:childTnLst>
                              <p:par>
                                <p:cTn fill="hold" grpId="0" id="106" nodeType="clickEffect" presetClass="entr" presetID="10" presetSubtype="0">
                                  <p:stCondLst>
                                    <p:cond delay="0"/>
                                  </p:stCondLst>
                                  <p:childTnLst>
                                    <p:set>
                                      <p:cBhvr>
                                        <p:cTn dur="1" fill="hold" id="107">
                                          <p:stCondLst>
                                            <p:cond delay="0"/>
                                          </p:stCondLst>
                                        </p:cTn>
                                        <p:tgtEl>
                                          <p:spTgt spid="31"/>
                                        </p:tgtEl>
                                        <p:attrNameLst>
                                          <p:attrName>style.visibility</p:attrName>
                                        </p:attrNameLst>
                                      </p:cBhvr>
                                      <p:to>
                                        <p:strVal val="visible"/>
                                      </p:to>
                                    </p:set>
                                    <p:animEffect filter="fade" transition="in">
                                      <p:cBhvr>
                                        <p:cTn dur="500" id="108"/>
                                        <p:tgtEl>
                                          <p:spTgt spid="31"/>
                                        </p:tgtEl>
                                      </p:cBhvr>
                                    </p:animEffect>
                                  </p:childTnLst>
                                </p:cTn>
                              </p:par>
                            </p:childTnLst>
                          </p:cTn>
                        </p:par>
                      </p:childTnLst>
                    </p:cTn>
                  </p:par>
                  <p:par>
                    <p:cTn fill="hold" id="109">
                      <p:stCondLst>
                        <p:cond delay="indefinite"/>
                      </p:stCondLst>
                      <p:childTnLst>
                        <p:par>
                          <p:cTn fill="hold" id="110">
                            <p:stCondLst>
                              <p:cond delay="0"/>
                            </p:stCondLst>
                            <p:childTnLst>
                              <p:par>
                                <p:cTn fill="hold" grpId="0" id="111" nodeType="clickEffect" presetClass="entr" presetID="10" presetSubtype="0">
                                  <p:stCondLst>
                                    <p:cond delay="0"/>
                                  </p:stCondLst>
                                  <p:childTnLst>
                                    <p:set>
                                      <p:cBhvr>
                                        <p:cTn dur="1" fill="hold" id="112">
                                          <p:stCondLst>
                                            <p:cond delay="0"/>
                                          </p:stCondLst>
                                        </p:cTn>
                                        <p:tgtEl>
                                          <p:spTgt spid="32"/>
                                        </p:tgtEl>
                                        <p:attrNameLst>
                                          <p:attrName>style.visibility</p:attrName>
                                        </p:attrNameLst>
                                      </p:cBhvr>
                                      <p:to>
                                        <p:strVal val="visible"/>
                                      </p:to>
                                    </p:set>
                                    <p:animEffect filter="fade" transition="in">
                                      <p:cBhvr>
                                        <p:cTn dur="500" id="11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9"/>
      <p:bldP grpId="0" spid="10"/>
      <p:bldP grpId="0" spid="11"/>
      <p:bldP grpId="0" spid="12"/>
      <p:bldP grpId="0" spid="13"/>
      <p:bldP grpId="0" spid="14"/>
      <p:bldP animBg="1" grpId="0" spid="18"/>
      <p:bldP animBg="1" grpId="0" spid="19"/>
      <p:bldP animBg="1" grpId="0" spid="20"/>
      <p:bldP grpId="0" spid="21"/>
      <p:bldP grpId="0" spid="23"/>
      <p:bldP grpId="0" spid="8"/>
      <p:bldP grpId="0" spid="24"/>
      <p:bldP grpId="0" spid="25"/>
      <p:bldP grpId="0" spid="26"/>
      <p:bldP grpId="0" spid="27"/>
      <p:bldP grpId="0" spid="28"/>
      <p:bldP animBg="1" grpId="0" spid="31"/>
      <p:bldP grpId="0" spid="3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4FFB4-434F-8860-FA94-DE085268A386}"/>
              </a:ext>
            </a:extLst>
          </p:cNvPr>
          <p:cNvSpPr txBox="1"/>
          <p:nvPr/>
        </p:nvSpPr>
        <p:spPr>
          <a:xfrm>
            <a:off x="5023413" y="3379808"/>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64812627"/>
      </p:ext>
    </p:extLst>
  </p:cSld>
  <p:clrMapOvr>
    <a:masterClrMapping/>
  </p:clrMapOvr>
  <mc:AlternateContent xmlns:mc="http://schemas.openxmlformats.org/markup-compatibility/2006" xmlns:p14="http://schemas.microsoft.com/office/powerpoint/2010/main">
    <mc:Choice Requires="p14">
      <p:transition advTm="253000" p14:dur="2000" spd="slow"/>
    </mc:Choice>
    <mc:Fallback xmlns="">
      <p:transition advTm="25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pic>
        <p:nvPicPr>
          <p:cNvPr id="23" name="Graphic 22">
            <a:extLst>
              <a:ext uri="{FF2B5EF4-FFF2-40B4-BE49-F238E27FC236}">
                <a16:creationId xmlns:a16="http://schemas.microsoft.com/office/drawing/2014/main" id="{17C8104D-8658-4AC7-884C-B393C75082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374991" y="1442903"/>
            <a:ext cx="1986097" cy="1986097"/>
          </a:xfrm>
          <a:prstGeom prst="rect">
            <a:avLst/>
          </a:prstGeom>
        </p:spPr>
      </p:pic>
      <p:sp>
        <p:nvSpPr>
          <p:cNvPr id="24" name="Rectangle: Rounded Corners 23">
            <a:extLst>
              <a:ext uri="{FF2B5EF4-FFF2-40B4-BE49-F238E27FC236}">
                <a16:creationId xmlns:a16="http://schemas.microsoft.com/office/drawing/2014/main" id="{F3BE425D-105A-4338-8EFC-971824EFFDA1}"/>
              </a:ext>
            </a:extLst>
          </p:cNvPr>
          <p:cNvSpPr/>
          <p:nvPr/>
        </p:nvSpPr>
        <p:spPr>
          <a:xfrm>
            <a:off x="2133600" y="1320308"/>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10aee884df4591f02815a05c35730d37">
            <a:pPr algn="ctr"/>
            <a:r>
              <a:rPr dirty="0" lang="en-US" sz="2200"/>
              <a:t>Tableaux croisés dynamiques</a:t>
            </a:r>
          </a:p>
        </p:txBody>
      </p:sp>
      <p:sp>
        <p:nvSpPr>
          <p:cNvPr id="25" name="TextBox 24">
            <a:extLst>
              <a:ext uri="{FF2B5EF4-FFF2-40B4-BE49-F238E27FC236}">
                <a16:creationId xmlns:a16="http://schemas.microsoft.com/office/drawing/2014/main" id="{F834E70E-D733-4B40-BF8C-26377F7C4376}"/>
              </a:ext>
            </a:extLst>
          </p:cNvPr>
          <p:cNvSpPr txBox="1"/>
          <p:nvPr/>
        </p:nvSpPr>
        <p:spPr>
          <a:xfrm>
            <a:off x="4955258" y="1197139"/>
            <a:ext cx="5382633" cy="4463722"/>
          </a:xfrm>
          <a:prstGeom prst="rect">
            <a:avLst/>
          </a:prstGeom>
          <a:noFill/>
        </p:spPr>
        <p:txBody>
          <a:bodyPr rtlCol="0" wrap="square">
            <a:spAutoFit/>
          </a:bodyPr>
          <a:lstStyle/>
          <a:p txid="062479d314bcf18000616f21f10f3ac8">
            <a:pPr algn="l" indent="-342900" marL="342900">
              <a:lnSpc>
                <a:spcPct val="150000"/>
              </a:lnSpc>
              <a:buClr>
                <a:srgbClr val="008CCF"/>
              </a:buClr>
              <a:buFont charset="-79" pitchFamily="2" typeface="Rubik"/>
              <a:buChar char="•"/>
            </a:pPr>
            <a:r>
              <a:rPr dirty="0" lang="en-US" sz="2400"/>
              <a:t>Pour créer un tableau croisé dynamique :</a:t>
            </a:r>
          </a:p>
          <a:p txid="9543f7b2760eb873f4ac136763e98e99">
            <a:pPr indent="-457200" lvl="1" marL="914400">
              <a:lnSpc>
                <a:spcPct val="150000"/>
              </a:lnSpc>
              <a:buClr>
                <a:srgbClr val="008CCF"/>
              </a:buClr>
              <a:buFont typeface="+mj-lt"/>
              <a:buAutoNum type="arabicPeriod"/>
            </a:pPr>
            <a:r>
              <a:rPr dirty="0" lang="en-US" sz="2400"/>
              <a:t>Ouvrez l'application Visualiseur de Données</a:t>
            </a:r>
            <a:r>
              <a:rPr dirty="0" lang="en-US" sz="2400">
                <a:latin typeface="+mj-lt"/>
              </a:rPr>
            </a:r>
          </a:p>
          <a:p txid="81414b7788a3cdc4dfe9b6843f70e26e">
            <a:pPr indent="-457200" lvl="1" marL="914400">
              <a:lnSpc>
                <a:spcPct val="150000"/>
              </a:lnSpc>
              <a:buClr>
                <a:srgbClr val="008CCF"/>
              </a:buClr>
              <a:buFont typeface="+mj-lt"/>
              <a:buAutoNum type="arabicPeriod"/>
            </a:pPr>
            <a:r>
              <a:rPr dirty="0" lang="en-US" sz="2400"/>
              <a:t>Sélectionnez 'Tableau croisé dynamique'</a:t>
            </a:r>
            <a:r>
              <a:rPr dirty="0" lang="en-US" sz="2400">
                <a:latin typeface="+mj-lt"/>
              </a:rPr>
            </a:r>
          </a:p>
          <a:p txid="751980637c44bc2fc1e5684bf9c8c458">
            <a:pPr indent="-457200" lvl="1" marL="914400">
              <a:lnSpc>
                <a:spcPct val="150000"/>
              </a:lnSpc>
              <a:buClr>
                <a:srgbClr val="008CCF"/>
              </a:buClr>
              <a:buFont typeface="+mj-lt"/>
              <a:buAutoNum type="arabicPeriod"/>
            </a:pPr>
            <a:r>
              <a:rPr dirty="0" lang="en-US" sz="2400"/>
              <a:t>Sélectionnez les 3 dimensions :</a:t>
            </a:r>
          </a:p>
          <a:p txid="9c53bc32ffe2ee3f7b786fb804fb239f">
            <a:pPr indent="-457200" lvl="2" marL="1371600">
              <a:lnSpc>
                <a:spcPct val="150000"/>
              </a:lnSpc>
              <a:buClr>
                <a:srgbClr val="008CCF"/>
              </a:buClr>
              <a:buFont typeface="+mj-lt"/>
              <a:buAutoNum type="arabicPeriod"/>
            </a:pPr>
            <a:r>
              <a:rPr dirty="0" lang="en-US" sz="2400"/>
              <a:t>Éléments de données</a:t>
            </a:r>
          </a:p>
          <a:p txid="0abc69788bd617d39c9e88aa74816c34">
            <a:pPr indent="-457200" lvl="2" marL="1371600">
              <a:lnSpc>
                <a:spcPct val="150000"/>
              </a:lnSpc>
              <a:buClr>
                <a:srgbClr val="008CCF"/>
              </a:buClr>
              <a:buFont typeface="+mj-lt"/>
              <a:buAutoNum type="arabicPeriod"/>
            </a:pPr>
            <a:r>
              <a:rPr dirty="0" lang="en-US" sz="2400"/>
              <a:t>Période</a:t>
            </a:r>
          </a:p>
          <a:p txid="0e058b0120ebcc449549dd90bda77bbf">
            <a:pPr indent="-457200" lvl="2" marL="1371600">
              <a:lnSpc>
                <a:spcPct val="150000"/>
              </a:lnSpc>
              <a:buClr>
                <a:srgbClr val="008CCF"/>
              </a:buClr>
              <a:buFont typeface="+mj-lt"/>
              <a:buAutoNum type="arabicPeriod"/>
            </a:pPr>
            <a:r>
              <a:rPr dirty="0" err="1" lang="en-US" sz="2400"/>
              <a:t>Unité d'organisation</a:t>
            </a:r>
            <a:r>
              <a:rPr dirty="0" lang="en-US" sz="2400"/>
            </a:r>
          </a:p>
          <a:p txid="5a6cc53f1cca1c4d2266f4a8380937d0">
            <a:pPr indent="-457200" lvl="1" marL="914400">
              <a:lnSpc>
                <a:spcPct val="150000"/>
              </a:lnSpc>
              <a:buClr>
                <a:srgbClr val="008CCF"/>
              </a:buClr>
              <a:buFont typeface="+mj-lt"/>
              <a:buAutoNum type="arabicPeriod"/>
            </a:pPr>
            <a:r>
              <a:rPr dirty="0" lang="en-US" sz="2400"/>
              <a:t>Cliquez sur 'Mettre à jour'</a:t>
            </a:r>
            <a:r>
              <a:rPr dirty="0" lang="en-US" sz="2400">
                <a:latin typeface="+mj-lt"/>
              </a:rPr>
            </a:r>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21226" p14:dur="2000" spd="slow"/>
    </mc:Choice>
    <mc:Fallback xmlns="">
      <p:transition advTm="212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par>
                                <p:cTn fill="hold" id="8" nodeType="withEffect" presetClass="entr" presetID="10" presetSubtype="0">
                                  <p:stCondLst>
                                    <p:cond delay="0"/>
                                  </p:stCondLst>
                                  <p:childTnLst>
                                    <p:set>
                                      <p:cBhvr>
                                        <p:cTn dur="1" fill="hold" id="9">
                                          <p:stCondLst>
                                            <p:cond delay="0"/>
                                          </p:stCondLst>
                                        </p:cTn>
                                        <p:tgtEl>
                                          <p:spTgt spid="23"/>
                                        </p:tgtEl>
                                        <p:attrNameLst>
                                          <p:attrName>style.visibility</p:attrName>
                                        </p:attrNameLst>
                                      </p:cBhvr>
                                      <p:to>
                                        <p:strVal val="visible"/>
                                      </p:to>
                                    </p:set>
                                    <p:animEffect filter="fade" transition="in">
                                      <p:cBhvr>
                                        <p:cTn dur="500" id="10"/>
                                        <p:tgtEl>
                                          <p:spTgt spid="23"/>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0" presetSubtype="0">
                                  <p:stCondLst>
                                    <p:cond delay="0"/>
                                  </p:stCondLst>
                                  <p:childTnLst>
                                    <p:set>
                                      <p:cBhvr>
                                        <p:cTn dur="1" fill="hold" id="14">
                                          <p:stCondLst>
                                            <p:cond delay="0"/>
                                          </p:stCondLst>
                                        </p:cTn>
                                        <p:tgtEl>
                                          <p:spTgt spid="25">
                                            <p:txEl>
                                              <p:pRg end="0" st="0"/>
                                            </p:txEl>
                                          </p:spTgt>
                                        </p:tgtEl>
                                        <p:attrNameLst>
                                          <p:attrName>style.visibility</p:attrName>
                                        </p:attrNameLst>
                                      </p:cBhvr>
                                      <p:to>
                                        <p:strVal val="visible"/>
                                      </p:to>
                                    </p:set>
                                    <p:animEffect filter="fade" transition="in">
                                      <p:cBhvr>
                                        <p:cTn dur="500" id="15"/>
                                        <p:tgtEl>
                                          <p:spTgt spid="25">
                                            <p:txEl>
                                              <p:pRg end="0" st="0"/>
                                            </p:txEl>
                                          </p:spTgt>
                                        </p:tgtEl>
                                      </p:cBhvr>
                                    </p:animEffec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25">
                                            <p:txEl>
                                              <p:pRg end="1" st="1"/>
                                            </p:txEl>
                                          </p:spTgt>
                                        </p:tgtEl>
                                        <p:attrNameLst>
                                          <p:attrName>style.visibility</p:attrName>
                                        </p:attrNameLst>
                                      </p:cBhvr>
                                      <p:to>
                                        <p:strVal val="visible"/>
                                      </p:to>
                                    </p:set>
                                    <p:animEffect filter="fade" transition="in">
                                      <p:cBhvr>
                                        <p:cTn dur="500" id="20"/>
                                        <p:tgtEl>
                                          <p:spTgt spid="25">
                                            <p:txEl>
                                              <p:pRg end="1" st="1"/>
                                            </p:txEl>
                                          </p:spTgt>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25">
                                            <p:txEl>
                                              <p:pRg end="2" st="2"/>
                                            </p:txEl>
                                          </p:spTgt>
                                        </p:tgtEl>
                                        <p:attrNameLst>
                                          <p:attrName>style.visibility</p:attrName>
                                        </p:attrNameLst>
                                      </p:cBhvr>
                                      <p:to>
                                        <p:strVal val="visible"/>
                                      </p:to>
                                    </p:set>
                                    <p:animEffect filter="fade" transition="in">
                                      <p:cBhvr>
                                        <p:cTn dur="500" id="25"/>
                                        <p:tgtEl>
                                          <p:spTgt spid="25">
                                            <p:txEl>
                                              <p:pRg end="2" st="2"/>
                                            </p:txEl>
                                          </p:spTgt>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25">
                                            <p:txEl>
                                              <p:pRg end="3" st="3"/>
                                            </p:txEl>
                                          </p:spTgt>
                                        </p:tgtEl>
                                        <p:attrNameLst>
                                          <p:attrName>style.visibility</p:attrName>
                                        </p:attrNameLst>
                                      </p:cBhvr>
                                      <p:to>
                                        <p:strVal val="visible"/>
                                      </p:to>
                                    </p:set>
                                    <p:animEffect filter="fade" transition="in">
                                      <p:cBhvr>
                                        <p:cTn dur="500" id="30"/>
                                        <p:tgtEl>
                                          <p:spTgt spid="25">
                                            <p:txEl>
                                              <p:pRg end="3" st="3"/>
                                            </p:txEl>
                                          </p:spTgt>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25">
                                            <p:txEl>
                                              <p:pRg end="4" st="4"/>
                                            </p:txEl>
                                          </p:spTgt>
                                        </p:tgtEl>
                                        <p:attrNameLst>
                                          <p:attrName>style.visibility</p:attrName>
                                        </p:attrNameLst>
                                      </p:cBhvr>
                                      <p:to>
                                        <p:strVal val="visible"/>
                                      </p:to>
                                    </p:set>
                                    <p:animEffect filter="fade" transition="in">
                                      <p:cBhvr>
                                        <p:cTn dur="500" id="35"/>
                                        <p:tgtEl>
                                          <p:spTgt spid="25">
                                            <p:txEl>
                                              <p:pRg end="4" st="4"/>
                                            </p:txEl>
                                          </p:spTgt>
                                        </p:tgtEl>
                                      </p:cBhvr>
                                    </p:animEffect>
                                  </p:childTnLst>
                                </p:cTn>
                              </p:par>
                            </p:childTnLst>
                          </p:cTn>
                        </p:par>
                      </p:childTnLst>
                    </p:cTn>
                  </p:par>
                  <p:par>
                    <p:cTn fill="hold" id="36">
                      <p:stCondLst>
                        <p:cond delay="indefinite"/>
                      </p:stCondLst>
                      <p:childTnLst>
                        <p:par>
                          <p:cTn fill="hold" id="37">
                            <p:stCondLst>
                              <p:cond delay="0"/>
                            </p:stCondLst>
                            <p:childTnLst>
                              <p:par>
                                <p:cTn fill="hold" grpId="0" id="38" nodeType="clickEffect" presetClass="entr" presetID="10" presetSubtype="0">
                                  <p:stCondLst>
                                    <p:cond delay="0"/>
                                  </p:stCondLst>
                                  <p:childTnLst>
                                    <p:set>
                                      <p:cBhvr>
                                        <p:cTn dur="1" fill="hold" id="39">
                                          <p:stCondLst>
                                            <p:cond delay="0"/>
                                          </p:stCondLst>
                                        </p:cTn>
                                        <p:tgtEl>
                                          <p:spTgt spid="25">
                                            <p:txEl>
                                              <p:pRg end="5" st="5"/>
                                            </p:txEl>
                                          </p:spTgt>
                                        </p:tgtEl>
                                        <p:attrNameLst>
                                          <p:attrName>style.visibility</p:attrName>
                                        </p:attrNameLst>
                                      </p:cBhvr>
                                      <p:to>
                                        <p:strVal val="visible"/>
                                      </p:to>
                                    </p:set>
                                    <p:animEffect filter="fade" transition="in">
                                      <p:cBhvr>
                                        <p:cTn dur="500" id="40"/>
                                        <p:tgtEl>
                                          <p:spTgt spid="25">
                                            <p:txEl>
                                              <p:pRg end="5" st="5"/>
                                            </p:txEl>
                                          </p:spTgt>
                                        </p:tgtEl>
                                      </p:cBhvr>
                                    </p:animEffect>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10" presetSubtype="0">
                                  <p:stCondLst>
                                    <p:cond delay="0"/>
                                  </p:stCondLst>
                                  <p:childTnLst>
                                    <p:set>
                                      <p:cBhvr>
                                        <p:cTn dur="1" fill="hold" id="44">
                                          <p:stCondLst>
                                            <p:cond delay="0"/>
                                          </p:stCondLst>
                                        </p:cTn>
                                        <p:tgtEl>
                                          <p:spTgt spid="25">
                                            <p:txEl>
                                              <p:pRg end="6" st="6"/>
                                            </p:txEl>
                                          </p:spTgt>
                                        </p:tgtEl>
                                        <p:attrNameLst>
                                          <p:attrName>style.visibility</p:attrName>
                                        </p:attrNameLst>
                                      </p:cBhvr>
                                      <p:to>
                                        <p:strVal val="visible"/>
                                      </p:to>
                                    </p:set>
                                    <p:animEffect filter="fade" transition="in">
                                      <p:cBhvr>
                                        <p:cTn dur="500" id="45"/>
                                        <p:tgtEl>
                                          <p:spTgt spid="25">
                                            <p:txEl>
                                              <p:pRg end="6" st="6"/>
                                            </p:txEl>
                                          </p:spTgt>
                                        </p:tgtEl>
                                      </p:cBhvr>
                                    </p:animEffect>
                                  </p:childTnLst>
                                </p:cTn>
                              </p:par>
                            </p:childTnLst>
                          </p:cTn>
                        </p:par>
                      </p:childTnLst>
                    </p:cTn>
                  </p:par>
                  <p:par>
                    <p:cTn fill="hold" id="46">
                      <p:stCondLst>
                        <p:cond delay="indefinite"/>
                      </p:stCondLst>
                      <p:childTnLst>
                        <p:par>
                          <p:cTn fill="hold" id="47">
                            <p:stCondLst>
                              <p:cond delay="0"/>
                            </p:stCondLst>
                            <p:childTnLst>
                              <p:par>
                                <p:cTn fill="hold" grpId="0" id="48" nodeType="clickEffect" presetClass="entr" presetID="10" presetSubtype="0">
                                  <p:stCondLst>
                                    <p:cond delay="0"/>
                                  </p:stCondLst>
                                  <p:childTnLst>
                                    <p:set>
                                      <p:cBhvr>
                                        <p:cTn dur="1" fill="hold" id="49">
                                          <p:stCondLst>
                                            <p:cond delay="0"/>
                                          </p:stCondLst>
                                        </p:cTn>
                                        <p:tgtEl>
                                          <p:spTgt spid="25">
                                            <p:txEl>
                                              <p:pRg end="7" st="7"/>
                                            </p:txEl>
                                          </p:spTgt>
                                        </p:tgtEl>
                                        <p:attrNameLst>
                                          <p:attrName>style.visibility</p:attrName>
                                        </p:attrNameLst>
                                      </p:cBhvr>
                                      <p:to>
                                        <p:strVal val="visible"/>
                                      </p:to>
                                    </p:set>
                                    <p:animEffect filter="fade" transition="in">
                                      <p:cBhvr>
                                        <p:cTn dur="500" id="50"/>
                                        <p:tgtEl>
                                          <p:spTgt spid="25">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4"/>
      <p:bldP build="p" grpId="0" spid="25" uiExpand="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60FF49E-0767-43AB-A220-75FE453AF73E}"/>
  <p:tag name="ISPRING_ULTRA_SCORM_COURCE_TITLE" val="2.2.1 Creating a pivot table - Selecting the dimensions"/>
  <p:tag name="ISPRING_OUTPUT_FOLDER" val="[[&quot;\uFFFD\u007F\uFFFD\uFFFD{6BE92DC9-446C-4AE2-8C04-F8B8C6EF443B}&quot;,&quot;C:\\Users\\alita\\Documents\\0. Clientes LOCAL\\DHIS2\\Fundamentals\\2.0\\Data Analysis\\Production&quot;]]"/>
  <p:tag name="ISPRING_PRESENTATION_TITLE" val="2.2.1 Creating a pivot table - Selecting the dimensions"/>
  <p:tag name="ISPRING_SCREEN_RECS_UPDATED" val="C:\Users\alita\Documents\0. Clientes LOCAL\DHIS2\Fundamentals\2.0\Data Analysis\Production\2. Pivot tables\2.2.1 Creating a Pivot Table - Selecting the dimensions_2\"/>
  <p:tag name="ISPRING_RESOURCE_FOLDER" val="C:\Users\alita\Documents\0. Clientes LOCAL\DHIS2\Fundamentals\2.0\Data Analysis\Production\2. Pivot tables\2.2.1 Creating a Pivot Table - Selecting the dimensions_2\"/>
  <p:tag name="ISPRING_RESOURCE_FOLDER_STATIC" val="C:\Users\alita\Documents\0. Clientes LOCAL\DHIS2\Fundamentals\2.0\Data Analysis\Production\2. Pivot tables\2.2.1 Creating a Pivot Table - Selecting the dimensions_2\"/>
  <p:tag name="ISPRING_PRESENTATION_PATH" val="C:\Users\alita\Documents\0. Clientes LOCAL\DHIS2\Fundamentals\2.0\Data Analysis\Production\2. Pivot tables\2.2.1 Creating a Pivot Table - Selecting the dimensions.pptx"/>
  <p:tag name="FLASHSPRING_ZOOM_TAG" val="66"/>
  <p:tag name="ISPRING_PRESENTATION_INFO_2" val="&lt;?xml version=&quot;1.0&quot; encoding=&quot;UTF-8&quot; standalone=&quot;no&quot; ?&gt;&#10;&lt;presentation2&gt;&#10;&#10;  &lt;slides&gt;&#10;    &lt;slide id=&quot;{015A3778-0B94-4475-8B80-99C4269738C1}&quot; pptId=&quot;299&quot;/&gt;&#10;    &lt;slide id=&quot;{13C52270-930A-40F5-8940-A8699BCD5E07}&quot; pptId=&quot;275&quot;/&gt;&#10;    &lt;slide id=&quot;{44E3163F-C400-40A3-8B21-55372E9EB116}&quot; pptId=&quot;308&quot;/&gt;&#10;    &lt;slide id=&quot;{1E8B6B64-AE6B-4AC3-8240-5D64B9ED790F}&quot; pptId=&quot;307&quot;/&gt;&#10;    &lt;slide id=&quot;{0F490163-CC43-43EC-A1D7-41CDEC643770}&quot; pptId=&quot;302&quot;/&gt;&#10;    &lt;slide id=&quot;{2789C73D-9233-433A-96D3-6FFB71190E52}&quot; pptId=&quot;272&quot;/&gt;&#10;  &lt;/slides&gt;&#10;&#10;  &lt;narration&gt;&#10;    &lt;audioTracks&gt;&#10;      &lt;audioTrack muted=&quot;false&quot; name=&quot;intro&quot; resource=&quot;c03d195d&quot; slideId=&quot;{015A3778-0B94-4475-8B80-99C4269738C1}&quot; startTime=&quot;0&quot; stepIndex=&quot;0&quot; volume=&quot;1&quot;&gt;&#10;        &lt;audio channels=&quot;2&quot; format=&quot;fltp&quot; sampleRate=&quot;44100&quot;/&gt;&#10;      &lt;/audioTrack&gt;&#10;      &lt;audioTrack muted=&quot;false&quot; name=&quot;Text-to-speech clip — Audio  1&quot; resource=&quot;35014bcb&quot; slideId=&quot;{13C52270-930A-40F5-8940-A8699BCD5E07}&quot; startTime=&quot;0&quot; stepIndex=&quot;0&quot; volume=&quot;1&quot;&gt;&#10;        &lt;audio channels=&quot;2&quot; format=&quot;s16&quot; sampleRate=&quot;44100&quot;/&gt;&#10;      &lt;/audioTrack&gt;&#10;      &lt;audioTrack muted=&quot;false&quot; name=&quot;Text-to-speech clip — Audio  2&quot; resource=&quot;5f50faf3&quot; slideId=&quot;{44E3163F-C400-40A3-8B21-55372E9EB116}&quot; startTime=&quot;0&quot; stepIndex=&quot;0&quot; volume=&quot;1&quot;&gt;&#10;        &lt;audio channels=&quot;2&quot; format=&quot;s16&quot; sampleRate=&quot;44100&quot;/&gt;&#10;      &lt;/audioTrack&gt;&#10;      &lt;audioTrack muted=&quot;false&quot; name=&quot;Text-to-speech clip — Audio  3&quot; resource=&quot;e80883c6&quot; slideId=&quot;{0F490163-CC43-43EC-A1D7-41CDEC643770}&quot; startTime=&quot;0&quot; stepIndex=&quot;0&quot; volume=&quot;1&quot;&gt;&#10;        &lt;audio channels=&quot;2&quot; format=&quot;s16&quot; sampleRate=&quot;44100&quot;/&gt;&#10;      &lt;/audioTrack&gt;&#10;      &lt;audioTrack muted=&quot;false&quot; name=&quot;outro&quot; resource=&quot;c250fb3d&quot; slideId=&quot;{2789C73D-9233-433A-96D3-6FFB71190E52}&quot; startTime=&quot;0&quot; stepIndex=&quot;0&quot; volume=&quot;1&quot;&gt;&#10;        &lt;audio channels=&quot;2&quot; format=&quot;fltp&quot; sampleRate=&quot;44100&quot;/&gt;&#10;      &lt;/audioTrack&gt;&#10;    &lt;/audioTracks&gt;&#10;    &lt;videoTracks/&gt;&#10;  &lt;/narration&gt;&#10;&#10;&lt;/presentation2&gt;&#10;"/>
  <p:tag name="ISPRING_PLAYERS_CUSTOMIZATION_2" val="UEsDBBQAAgAIAOK5aF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K5aF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K5aF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iuWh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K5aF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iuWhUjnP2+moAAADlAAAAHAAAAG5vbmUvaHRtbF9za2luX3NldHRpbmdzLmpzb26r5lIAAqUcJQUrhWowG8xPKi0pyc/TS87PK0nNK9HLyy/KTQSrUVJ2AwMlHZyK88tSiwgoTUtMTkUx1NTIwskFp0qEiSZO5i7OlsjqChLTU/WSEpOz04vyS/NSIMqcXV0MXYyVwKpquWoBUEsDBBQAAgAIAOK5aF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uuWh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O65aF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7rlo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O65aFSvO5WKiA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sTv3h8LvZiztAg6gb/AVBLAwQUAAIACADuuWhUkUoaz0wEAABmFQAAJgAAAHVuaXZlcnNhbC9odG1sX3B1Ymxpc2hpbmdfc2V0dGluZ3MueG1s3VjdbtpIFL7PU4y86mVx+rdJkSHKglFQCVDsdButVtFgD3g24xnXM4bSq32afbA+yZ7xAIFA0iGCrbKRosTH53znzHf+RvbOvqYMTUguqeA151Xl2EGERyKmfFxzrsLWy1MHSYV5jJngpOZw4aCz+pGXFUNGZRIQpUBVIoDhspqpmpMolVVddzqdVqjMcv1WsEIBvqxEInWznEjCFcndjOEZ/FGzjEhnjmABAL+p4HOz+tERQp5BuhRxwQiiMUTOqT4UZhcqZY5rtIY4uh3nouBxQzCRo3w8rDm/tMqfhY5BatKUcE2JrINQi1UVxzHVQWAW0G8EJYSOE4j25K2DpjRWSc15c/xaw4C6uwlTgpujYw3TEMABV3P8lCgcY4XNo3GoyFclFwIjimccpzQK4Q3S5685zfAm6LSb/k23F/rBzUV42TEx7GAU+p/DHYzCdtjxd9G3hb+47vuDTrv74Sbs9Tphu39nBYyuEeK564x5wKwo8ogsCfNUUqRDjimDGr1HoyQKqpzhfExC0aKQxRFmkjjor4yMPxaYUTWDZjiGZrglJDuXGYnUQKet5qi8IM4dnAGEwCCXy5p4935ZEyena0d3jfe7Y22N0sNK4SiB4gFZGZrnrooWalS3EY4UnUBlknuHHBWMBUWWiVzVddCl71XhMoYHYLyR4GvM6Wc0FCxe8kXSIYm7OIX89VvcQSNIKgPqehnhKMAc2poqoDNaWshiKBVVZTu35trnOcUMQcvC3CHoMtigN0pwLteyuMykbqao/kdXKCL/NPQa0YOqAaPgRdeSlf7vomAxmokCMXoLdgJBqRUp/JcQtNrQaJSLtJQyLBWSpZsJJVMSn9k4ugYXaQGWMN8yRpTx8KWg39CQjEQOuARPYBqCnEqDX9kJOMNS3oHiRYwvTJu2u03/8wt9QBxPMI92BIf6JGmmDoKPZ4gLtbADOiJcSFImJaZx+c7mbJWnp2HZIpDnPWVjDV/StGB4n/BLQlagD5jyw3jZJfE/jMDabYInZaPr5i2hocUppMRgwosIBiHl85FqARhhjgRnM4Qj2FBSj40JFYUEiRkQBlo+PUJjD2VaPo3h8gMe85jkVpDHr16/efvu15PT99WK+/3vf14+ajTf3X2GtTuzvBsPXg7srO5dEX5g9MhFYcO2JfJUF2q84XT75cfCvN0N/cF5I2x/aofXWwBK9jZ3lufqBbp9n5a3invrdPjz9mngnw8aF2jgB1edMKja1FBXQLuqKIEqHOkrto1N7yqELPpW8DpZNor9gf/JChDStucYr+0i7Pas/H6w0RqYu0h/5R5iFQLslrGZlbBdGE0pVPizmBRWTfukIfM8BsXWizd9dFKY2XKgQUFwHiUHq5xnPLx/Xk7+x0xvrX65bVGigKRUG/1HG3NvpK+zFviX7d96neZB6aN2/D2Lmt0vfeZp+c1p7SOT5279nHcE8vVvo/WjfwFQSwMEFAACAAgA7rloVJQTsyJpAAAAbgAAABwAAAB1bml2ZXJzYWwvbG9jYWxfc2V0dGluZ3MueG1sDcwxDoMwDEDRnVNY3int1oHAxlaW0gNYxEWRHBuRgOD2ZPvD02/7MwocvKVg6vD1eCKwzuaDLg5/01C/EVIm9SSm7FANoe+qVmwm+XLOBSZYhS7eJo4lMo8Uixx2EajhU17/wB6brroBUEsDBBQAAgAIAO+5aFQ01LntjxMAANo5AAAXAAAAdW5pdmVyc2FsL3VuaXZlcnNhbC5wbmftm31YkvfewHF12kupPafzzGUK26yt2spZuUoFzlaLPJ30VNusEFm5MnMCviAKAnUqbVvK8jnNyoTTcFEzoTIFQaGyRb5MUhJS3mJkgIgob7eAwAPqOWfn5bme5/nj/McfXPcL1+/z+77f3+913feXf0hDhL8S/QoIBApP3b51Nwj0KwwINK/wpQWBO9aJ3fcDh7Ci3YgPQey+GGPgYn7OBzs/AIFu0hZOH/hV4Ppl3PZ9RSBQRGfwFybGXv0cBNqMTd36wcelWWaVpdHuIssL/M3qXzNLxb/BrmywV2z/+JUVDfuXfxT3eNvVsHnbdq48fvu4I+0Vc3jq999dO3dl41f5Z7byVx1nm2W31rQYH3xfB3ZlqiSD8gjN+qLniZZmEjsPEllaiMp5nlzUl6iXX5InyjOpxoiAMKBjb/+IWxg8mbj/GiYseEJ/rXNN8HhnSTYvKC+o9OAibvAISj+jfTV4fPplgvKF4ElKQgVyFvLgf4QUDeI8ZiwVWbM8tWa58XvLfqzI61QRRB6VYKOm3DZO80/RVpDvINELZfKTjpbLeMcMamKdoMQ/1Qz3NAss5frkSl1VQ2SJKa/THd3/3szmJ/OASNqtc8VsR+J3B2YEfUk+DkFsqVp+KHxm79++p/zdRfbcXxXIVGnirBp3ce/k8itmNHn9NcyKnfJZ3vzOpgZj9Iw+xz7jnduA6pyRY/Eibs2VvFmt/qj9dKB4Dl4aX6GgkceyCRD3o0q64x2R9Z1K/Uiuxi3jqvEXVDkw2wWBHE31DiWYiGkSicwFxNr2wB17JGgJAmY9S6gHrqWTR4eMLud2PntOmnZ5p9nt7S/zjCT2jifgvfw+SY+l37GRottIZxCKp5PglQqye1RPGderHfwMiNeAsMCmtZFwj5eCXI6f00/bEYMB3uNXSlOwonbwJwKaitVUeFJF46uaEgj1QoQKlfVWusZskxV4bidOPU+oYXPmjGQZwQkQQ46HT6Q2Z4+nv5nTbu22SUtMu26a2mMoGWacAC3nK42vvXvtlysqHsfssLWTx9xeWAmjVSGmR9yOXIppJqvyQGpWE9dUvPjbx4NzPgOIPFX2KHH1ScdKOXCUh6pVjUjfuK6xJJRBauVvGN1z9p/IiuSaRiCemxCS08qCOa7p9eZs4DTRbpB7+kgPcXUsiONr0dTXEsYJ4MiGb+0Tf1lHWcQNeoBOayCdUYnZCQQGXZIsqBjEu4+iKAzh0UqF1H/6C1E9Sx5n5P9iUSO0lR7RyGKO88eE00e9L+Z4nqi2VCjI0EbvaRXeTbRb+ErwmQxwwTuqT+fiQs3RlrRA8gXdUnmpp59GsbvKBBlZZSMosRm8TnnYw4Mutsh6fCfWGZ1/1WoRNz+vVFUPg9772JVkvbZ0ueMvPlsVya3J6v2/h9+/NbZD8BA8BA/BQ/AQPAQPwUPwEDwED8FD8BA8BA/BQ/AQPAQPwUPwEDwED8FD8BA8BA/BQ/AQPAQPwUPwEDwE/3/AMyK5M6/HpcYXYdsnHyTveNgZU7Wh5k+J7OgZfimXeXZbza3Z5U8XIOL++pLbnfDqbdGp3XPiLZtdNbvjxk3RuctXzUmIwW0Y2L5bxiPyyCazReWlaTxMgd+O9OvH9SJXMsHvM4m8y/dje4h1MkWr+sGqdIeExBbzA3sci6T7HR4/MCSJaoyn6lo6GR8Ut3Gmn5skmE6O17mMQJ14jrQo+XIkXOcdtkxrbUBXv2kAb1YUqthmyaMZaasaKxSWdgcr/v7GUcf7bK7j0/huBpC5hxuw08Td5gcPmIz1xSSOt7/OouyO5C5A61y6Vozm8F74jBKZiUq2aGmK+57zN0isqSmrAW5pewsTcMPTE4egA06DfuFPtxfcy/MOcKn+Cf4GBb+eg59V+CiPfNZ3mON6q3T0kKuu90tFwOpTn01KJiAijafPT9LLKOeZpke64qYZEz/4pNPcH9XMUjZVs20fhQc2iKa/pZ0UOI2/rmZvoUlb5sytWD/zf6n/9/63K83U3xrMIBD7plAEJlsGM8EFnmKBrH97XOq+ThzpQT9eeDXMQhP70iPkePgz+Ov2EhBIvk4Jo1QoWIp/JFLbo/xd2i2+eR9iXwTh1nSadTk8Mh9lOtJwtuH6AR5UZ0hCPwZ3mjgiCpAOd0nGs8gOpOVS4VC675movKTN3iOa1tBREtr0QzhRViuabrZc6ryN9jvQVAqSg7aRJxeKJiAMUaTvJ5GXAFB2bSYot3B0j/vFP/LH0v12SYpIOM3bK2b3jNlkDNPD73Uy016sniiA9GTD+MXcLPEKdQTo6f4KhViCC+rpHvqwpm/wPSW9oLg+/qhUBnICPh+c5zkOmbpLQjTvyXuKqt3csqAtUc2O/BmPoo5soZp/SDhfibRw8EiOokw1nvc4U3anTVPbmDgKrrqgryYZ8Jf4Ft1BVAlKLBTie4mxPUSB/KogDU2lO4i0S8kYlJzvw3eYzosL7a6p11CFxRfEhhpmT8o20B3zIi6NoXUaS5qkx7fVpAXiX7KJ3xfVkps3H9kHHZ58TPxctwW8k/QT3oozkVsruu1ai79OIiy9JMQW/h41Tw9+XxJLGG8vGvfw9tb+FEaNba5GYS1EgdRdZKZ1JU6xaYwd4ia0PMEkOcyrNwW2LdcAZM0BxvR0bQSNuv2XIjiaTy2vb/yr13oS40zgl+P30b7qvVu9FDFvhOKP7YDI4xi1DuGTE5Y2XV89oY8MiWLV/sQt8l60SlofqBK7s5IwyUn5A/16XS58cj2cBJyA228KRA4CbD/tXG0M6nkC/5lhnZRpfgXEUz3DCcb1YxabCUCIyxevVzqhTvHjlsJLZxuY0bQkJQbBSrQSwQPB8P7WufGcaoukznAzpgqPkDFfB+A98BzoD1b7rsu9m6JXFr0EJcPBVewZhzQUQaLMOAHUzmNK34olw8Z9DuoUhwDxKSBlcr1P7P9RlJTi3B0UZzfQsUYv3Bb0yrRNU7js84BFrlQoqNMXJHA/zF8Lt2dYYH4G1TzBY1IMjGlbDlN51PsRwGfc6DbtBa45ExrJve6vn6ZgOi6JzYHoE5trRVMtWJiod9zi60xPScZ6T3mMZVw7JZJb5qH7hpxmfvUQq14QLje3omEdbIcVZpGifaf0IhGnfYzcBAy5S4chSJNuzMBrzYudK5I5MSj9GjN2paCSvrE/e3O0qfoZfJdIQmx4Znz04BLz+LrKR1JAR0pQ0j280qFKBV7s5PirLFTfZhFFNN5Ahw0Uq8JQ+iYpjXL6SVBbzzCBb/HsLw4E9ApE7RD3LkYVhoavjIn1PAIdU+xcxDWRiBSGqGRKCaSmIYEoJ5mZOB8c29zdX1DVhhCPXcZpNiZ3wFsX3CN/EXF3SYemM18tNEkYerMCr4E17uBq+R3yHpa8BavA+9oA+dp4Etsx+adagQP2ecls/apg/W5TINawq0SXr4OJ6q20kSPXk1v80h+KZHHx8qKLrZCHma0LBqSI9fBnmzHSNh2YGKv4nva1czOGWwkGKOHcsrfLVGGwpMMt4H016GUyJrR6/JusQuI0uSl5wPXwVApWVE4klnT1H3Ka9lNbvZ7pA9dfDsTdfVydn39Exdmc9DzTA5MGfLmNHxMhzzWdj3kBSCgTHaQ1eW6Z8vfXDpk9n5KKlXIBcsu4MJMO698TjckoExVr2IhOM5l7ALbpAFou7E0i14uGa3sQ2XqHWQ58Y/VZn3kM+036yNSkjNmiqh7wHb5FMpQtgX5buYhLwgkk4Hy5Y6zwRnZf9DogX7Cg13v6MX44ehcQVeOw/4rUmznPRISs0VcnE9Rnd0CiTNMxFwHxw1tpmrhJosdaVihX8NOQfbHcDkinWWgTJXnvPr09zf9mpH50cEXZWC5CLkqGrqVCRwMZf92koH3RpTismsSIkaCnJdwILukGsoW6SlD5Y7ulGTEEXcm+jBXRyb1HGa2Vd7zOZ4svmBEyNjcxXdP51BhX8DZxdafZ5zCc7S0jofjhGZ5dN0x8q3FRNTifrPGMX5QpBGjxqJ1SqGiRSZbWFLMrtM4zTFP7996qz4FHtreI7+aVCjbcYodhI3MRstLS4bYPaGoi/HpCkeqBST597+a2fqaCWk+nZXZYeCPKMtZacua7ecUqOVesO9ShMrmBMlcCL0udbW7TteI7ylTSahgEqPd7r55gZn/K8tvzVG+gCFtpvi/VK1jiHFdSmkIP8RKDcb3Z+8YR6MFs774MM5wwD4Qh9ODqTiiP0ljy1hd/ZGpL4H8Ejkz3SNMgBYLxE00aizUfSS1orx6K0/E5rRzWUnq84+MKheOIrjzpBF4tDKdVKIq42tUWCxsNeEZvMwHUnizJqN2cy5eBDy83CqPT3ZsxtsKd3CR+H7Ibu7wxkK7/MeHb5C5XMvSetEnyCHwSWe9hoQO153AtR3eb7OvnIIL5yJR9pqhufSfon0CAgFCqjcPQBui77DCclyJqH6a6SEnDh1ycOqehdDiJDGn2G31CRqv/Te+38M42ejdOgDlR/uhOtAAwEzco6d9ytUdVtB6bRYDeGGhHnHvbL5Z2n/zHavKm4JfisQi4dAXhz7YIa39B447qtc0KOfkxzG+QM9du5vduSSY2TJLDQFzBId5P+rUo/1fPL1p0+yJaysiuqKdAOJeVntpi2dO0CxtQDKtwe5MOh/9oGvFGGWmTG15uZG1QPu/Jm6/imvpxpPH3M5sASRKGoJn3qtO0N7be/0hmQkOiPHyZWNNfIC/++/qQS10yBLW3f3kMEAeeK74Ukf20AqWehCZR8YHULvHwacN/8XfZdlPlFSYrjWfpXxao5BhyteJLxG/H3yhQRT2J0xr3vHqpmkrKzARirU/IxIizCDNiIcekyn6anbLz3ui1cK5r+5D3JSVT61Tmn5ffpKFjVdi6aAzg+SLRYTD8o/mWzxTjliySuWXmbfrxZoZ3TLCf1WQ7Vrk5YFLCN0Dc5rUtltN0z3F9IBHHrHmSXJZ4ZNbhO0Zi3TFYOcc0ItVlBGWNxciftFVKBsEvcozFe1NGj0wrAAY7NjbDA9+hkhe4H6q66MM4wXBk9BNJOsmcz8NyoX8eD/MbhGP3cQLNlUHjXuoOedJcIx1sJJDDmt+XREKx31XuZ45FH4F7jeka7yjHN6pq5AjdbKF7kKP2TtH8U83Zi3i4oaBxD3yGH6/85hNYQBSqNWje6u5kYePfCil4t/qwKcJFLPO/XlqcAsIJkJWKT9S1+2Kho9ZMROfPuQidxrdQjR8WRuKJ8BxC0odsbbwETa1Iod5ibVLSI8YDlTPXc55MibhaRmZZxIH1Doq6Fr1TyGHPtsGlNZKCOrFm9rFvXdY9elm/074YK3Q9b95VUtWsv65zHhNQIpUWg62gBXL3RlLHPAGSkALUK9ttpGAQtHHwLxJFaqZNQq4KdhuRa8SKMcPeQGot6TQfhaePHQ0IqyRflA5rS1oYOQQVZ5/kODG3uNfJ3Co/lC6pG1sVwW1s1zgead9n5JSgfAa303OQQenBCWDVTiYpQ0o7I/xlyxyo7hWz1f1+lHDiVE76qYk/oN0DteMwoE2iIgMCzbmsbjXR1ESADZMQDFpj+W8eHlUZMwknCa5LuMYdNDAvIKZ+P+Fk4Om8r4mrN9gHg3pcYUJera4OlK1gDnv+01UriyTT/ZEfWgCc581af+R99xT/efx88MBcX05frQ3U3fJdgs+h4feI880tMFdXupqsW6bZFNPRUHsZGeyFZMxw664XEE0FBOivtQbrUDBrzsxmeKyAgBC/AOIGQh5P/ed+31zj2K5wXGplCe2jFrX3PtXvbJZZ0snmPLTA83OUqHRTaWr8Fm6Su7xXFjdPBtf1IC5fl/WYds13pXf1BYMJzAzUFds348vyMxDieSDu+n85V5hr0st/XkKYmS7jvW1otwre7rnrt8I1g0lrmnqmDTSfQft0Rcci1ajBNjnTUNL6Z9QIdC5LMRB4p1lq3j83eJqXIuSu70q6xHDfJIECRKUhFKprEJ8WAotpD5qE7FrGiaWkpbX+06zwdzMR6iDvXLVgUE7xVHVKurpkJt59RRgoswfnmVqKYWD+Lu2iWnZU01cfgLLMxiMkdwqXvvqDeBLX3Yekuq/S1qHkHf/LVtZT8eXaCfjbnumNfsDWX+L1PXZLuoKxFBuRNdDz6CS81NaEcN3NQen545XW4IBWesYiJxL+lSk5VK+JwPDZWZoyo1Z2SHYoDHSs9mutczJgexX7b4NnL1WdpCIisY43vWUSxyPFwaobaO9oRmDVLfwX652BSTRdQ5pU2iF2NvkrFsP/3BKTRTuM5Npa1OW2nzovb6v51JS3VfeD1vmR+wF0kiFtf5fwMZiIvK5vREnwnnOc8pH6PdVNka343n7bzwFcfKXGfcIS4yu/fOFiwaPzPvXjsZeDn9tp98alNjoSvysYxHme+K/1fmzKvzQlyc36U2CMZneskS0W0C0ljtFABSsaRT9Jv3ajb+PwC6A7PeZ3RC63VrI00HYGEhaB7lgEZ8IcmKElQqDDovJ2Maa7tEfijCeG3BdvCN+/zY7G1Ird6YeuXPRJcunuwHzPVb5qgq/2jOUEppZJGnUa1SSt9i1ZHxirR2wyhca2UqKVxeXX9ZeQzlK3kUd3Wl4GcfnE2c8OnxYs/Xd8kPhfhQTAH0Zcck/DiX8wEryV+lHaVvaHn/3xvwFQSwMEFAACAAgA77loVDqd53BLAAAAawAAABsAAAB1bml2ZXJzYWwvdW5pdmVyc2FsLnBuZy54bWyzsa/IzVEoSy0qzszPs1Uy1DNQsrfj5bIpKEoty0wtV6gAigEFIUBJoRLINUJwyzNTSjKAQgYWFgjBjNTM9IwSWyULQzO4oD7QTABQSwMEFAACAAgA5Llo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kuWh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S5aF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5Llo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kuWh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kuWh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5LloVLx9NfdKAAAASQAAAB8AAAB2aWRlb2xlY3R1cmUvbG9jYWxfc2V0dGluZ3MueG1ss7GvyM1RKEstKs7Mz7NVMtQzUFJIzUvOT8nMS7dVCg1x07VQUiguScxLSczJz0u1VcrLV1Kwt+OyyclPTswJTi0pASos1rfjAgBQSwECAAAUAAIACADiuWhUMhu6IvkDAADgDgAAGAAAAAAAAAABAAAAAAAAAAAAbm9uZS9jb21tb25fbWVzc2FnZXMubG5nUEsBAgAAFAACAAgA4rloVBUeYBujAAAAfwEAACkAAAAAAAAAAQAAAAAALwQAAG5vbmUvcGxheWJhY2tfYW5kX25hdmlnYXRpb25fc2V0dGluZ3MueG1sUEsBAgAAFAACAAgA4rloVB9UimowAwAAxw4AACIAAAAAAAAAAQAAAAAAGQUAAG5vbmUvZmxhc2hfcHVibGlzaGluZ19zZXR0aW5ncy54bWxQSwECAAAUAAIACADiuWhUcVeUnRUBAADRAgAAHAAAAAAAAAABAAAAAACJCAAAbm9uZS9mbGFzaF9za2luX3NldHRpbmdzLnhtbFBLAQIAABQAAgAIAOK5aFTXm3CWKwMAAG8OAAAhAAAAAAAAAAEAAAAAANgJAABub25lL2h0bWxfcHVibGlzaGluZ19zZXR0aW5ncy54bWxQSwECAAAUAAIACADiuWhUjnP2+moAAADlAAAAHAAAAAAAAAABAAAAAABCDQAAbm9uZS9odG1sX3NraW5fc2V0dGluZ3MuanNvblBLAQIAABQAAgAIAOK5aFS8fTX3SgAAAEkAAAAXAAAAAAAAAAEAAAAAAOYNAABub25lL2xvY2FsX3NldHRpbmdzLnhtbFBLAQIAABQAAgAIAGp1Y1TuA81MSQMAAOMJAAAUAAAAAAAAAAEAAAAAAGUOAAB1bml2ZXJzYWwvcGxheWVyLnhtbFBLAQIAABQAAgAIAO65aFQGoq6pcgYAACYZAAAdAAAAAAAAAAEAAAAAAOARAAB1bml2ZXJzYWwvY29tbW9uX21lc3NhZ2VzLmxuZ1BLAQIAABQAAgAIAO65aFQVHmAbowAAAH8BAAAuAAAAAAAAAAEAAAAAAI0YAAB1bml2ZXJzYWwvcGxheWJhY2tfYW5kX25hdmlnYXRpb25fc2V0dGluZ3MueG1sUEsBAgAAFAACAAgA7rloVFmBjoFRBAAA3BUAACcAAAAAAAAAAQAAAAAAfBkAAHVuaXZlcnNhbC9mbGFzaF9wdWJsaXNoaW5nX3NldHRpbmdzLnhtbFBLAQIAABQAAgAIAO65aFSvO5WKiAMAAOEMAAAhAAAAAAAAAAEAAAAAABIeAAB1bml2ZXJzYWwvZmxhc2hfc2tpbl9zZXR0aW5ncy54bWxQSwECAAAUAAIACADuuWhUkUoaz0wEAABmFQAAJgAAAAAAAAABAAAAAADZIQAAdW5pdmVyc2FsL2h0bWxfcHVibGlzaGluZ19zZXR0aW5ncy54bWxQSwECAAAUAAIACADuuWhUlBOzImkAAABuAAAAHAAAAAAAAAABAAAAAABpJgAAdW5pdmVyc2FsL2xvY2FsX3NldHRpbmdzLnhtbFBLAQIAABQAAgAIAO+5aFQ01LntjxMAANo5AAAXAAAAAAAAAAAAAAAAAAwnAAB1bml2ZXJzYWwvdW5pdmVyc2FsLnBuZ1BLAQIAABQAAgAIAO+5aFQ6nedwSwAAAGsAAAAbAAAAAAAAAAEAAAAAANA6AAB1bml2ZXJzYWwvdW5pdmVyc2FsLnBuZy54bWxQSwECAAAUAAIACADkuWhU9rEOQqMFAAClFQAAIAAAAAAAAAABAAAAAABUOwAAdmlkZW9sZWN0dXJlL2NvbW1vbl9tZXNzYWdlcy5sbmdQSwECAAAUAAIACADkuWhUFR5gG6MAAAB/AQAAMQAAAAAAAAABAAAAAAA1QQAAdmlkZW9sZWN0dXJlL3BsYXliYWNrX2FuZF9uYXZpZ2F0aW9uX3NldHRpbmdzLnhtbFBLAQIAABQAAgAIAOS5aFSniu42DAUAAOUZAAAqAAAAAAAAAAEAAAAAACdCAAB2aWRlb2xlY3R1cmUvZmxhc2hfcHVibGlzaGluZ19zZXR0aW5ncy54bWxQSwECAAAUAAIACADkuWhUj3ZV/m8CAACHCAAAJAAAAAAAAAABAAAAAAB7RwAAdmlkZW9sZWN0dXJlL2ZsYXNoX3NraW5fc2V0dGluZ3MueG1sUEsBAgAAFAACAAgA5LloVHyfhAoCBQAAXRkAACkAAAAAAAAAAQAAAAAALEoAAHZpZGVvbGVjdHVyZS9odG1sX3B1Ymxpc2hpbmdfc2V0dGluZ3MueG1sUEsBAgAAFAACAAgA5LloVJNoQH6HAQAA2QQAACQAAAAAAAAAAQAAAAAAdU8AAHZpZGVvbGVjdHVyZS9odG1sX3NraW5fc2V0dGluZ3MuanNvblBLAQIAABQAAgAIAOS5aFS8fTX3SgAAAEkAAAAfAAAAAAAAAAEAAAAAAD5RAAB2aWRlb2xlY3R1cmUvbG9jYWxfc2V0dGluZ3MueG1sUEsFBgAAAAAXABcAGwcAAMVR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2.2.1 Creating a pivot table - Selecting the dimensions&quot;,&quot;onlineDestinationFolderId&quot;:&quot;dcfc9e78-43fb-11ec-9758-1e4fa7f0f464&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015A3778-0B94-4475-8B80-99C4269738C1}"/>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ISPRING_SLIDE_ID_2" val="{13C52270-930A-40F5-8940-A8699BCD5E07}"/>
  <p:tag name="GENSWF_ADVANCE_TIME" val="5.000"/>
  <p:tag name="TIMING" val="|1.30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668A25E-B8DB-4058-9EDA-7ED421BBF3DE}:308"/>
  <p:tag name="ISPRING_SLIDE_ID_2" val="{44E3163F-C400-40A3-8B21-55372E9EB116}"/>
  <p:tag name="GENSWF_ADVANCE_TIME" val="35.027"/>
  <p:tag name="TIMING" val="|1.384|1.031|1.261|3.423|2.468|6.266|1.085|3.323|1.263|1.096|0.874|3.876|2.2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03D2DB17-ED4E-4934-BCDB-FBF1E7B50379}:307"/>
  <p:tag name="ISPRING_SLIDE_INDENT_LEVEL" val="0"/>
  <p:tag name="GENSWF_ADVANCE_TIME" val="253.000"/>
  <p:tag name="ISPRING_SLIDE_ID_2" val="{1E8B6B64-AE6B-4AC3-8240-5D64B9ED790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0F490163-CC43-43EC-A1D7-41CDEC643770}"/>
  <p:tag name="GENSWF_ADVANCE_TIME" val="21.226"/>
  <p:tag name="TIMING" val="|1.094|0.952|2.518|2.92|4.78|1.91|1.311|1.396|2.31"/>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789C73D-9233-433A-96D3-6FFB71190E5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6129</TotalTime>
  <Words>829</Words>
  <Application>Microsoft Macintosh PowerPoint</Application>
  <PresentationFormat>Widescreen</PresentationFormat>
  <Paragraphs>71</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2.2.1 Creating a pivot table - Selecting the dimensions</dc:title>
  <dc:subject>elearning</dc:subject>
  <dc:creator>Alejandra Avila</dc:creator>
  <cp:lastModifiedBy>Simona Sekerova</cp:lastModifiedBy>
  <cp:revision>379</cp:revision>
  <cp:lastPrinted>2021-06-09T13:32:46Z</cp:lastPrinted>
  <dcterms:created xsi:type="dcterms:W3CDTF">2021-02-03T12:41:27Z</dcterms:created>
  <dcterms:modified xsi:type="dcterms:W3CDTF">2023-09-18T07:49:13Z</dcterms:modified>
</cp:coreProperties>
</file>